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6" r:id="rId3"/>
    <p:sldId id="257" r:id="rId4"/>
    <p:sldId id="292" r:id="rId5"/>
    <p:sldId id="258" r:id="rId6"/>
    <p:sldId id="325" r:id="rId7"/>
    <p:sldId id="289" r:id="rId8"/>
    <p:sldId id="293" r:id="rId9"/>
    <p:sldId id="286" r:id="rId10"/>
    <p:sldId id="303" r:id="rId11"/>
    <p:sldId id="287" r:id="rId12"/>
    <p:sldId id="291" r:id="rId13"/>
    <p:sldId id="294" r:id="rId14"/>
    <p:sldId id="300" r:id="rId15"/>
    <p:sldId id="299" r:id="rId16"/>
    <p:sldId id="301" r:id="rId17"/>
    <p:sldId id="302" r:id="rId18"/>
    <p:sldId id="311" r:id="rId19"/>
    <p:sldId id="304" r:id="rId20"/>
    <p:sldId id="305" r:id="rId21"/>
    <p:sldId id="306" r:id="rId22"/>
    <p:sldId id="307" r:id="rId23"/>
    <p:sldId id="308" r:id="rId24"/>
    <p:sldId id="309" r:id="rId25"/>
    <p:sldId id="318" r:id="rId26"/>
    <p:sldId id="322" r:id="rId27"/>
    <p:sldId id="2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3" autoAdjust="0"/>
    <p:restoredTop sz="93429" autoAdjust="0"/>
  </p:normalViewPr>
  <p:slideViewPr>
    <p:cSldViewPr snapToGrid="0">
      <p:cViewPr varScale="1">
        <p:scale>
          <a:sx n="117" d="100"/>
          <a:sy n="117" d="100"/>
        </p:scale>
        <p:origin x="200"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44944" units="1/cm"/>
          <inkml:channelProperty channel="T" name="resolution" value="1" units="1/dev"/>
        </inkml:channelProperties>
      </inkml:inkSource>
      <inkml:timestamp xml:id="ts0" timeString="2019-01-07T20:14:38.187"/>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0,'74'0'1250,"76"0"-1250,-76 0 15,-36 0-15,-1 0 16,0 0-16,1 0 141,-1 0-110,0 0-16,1 0 142,-1 0 202,113 0-343,-38 37-16,0-37 15,-38 0-15,-36 0 16,74 0-16,0 0 16,-37 0-1,-1 0-15,-36 37 16,-1-37-16,0 0 265,1 0-249,-1 0 0,75 0-16,0 0 15,-74 0-15,36 0 16,-36 0-16,36 0 16,-36 0-1,-1 0 1,0 0-16,38 0 15,-38 0 17,1 0-17,-1 0 17,-37 38 77,37-38-78,1 0-15,-1 0-1,1 0 1,-1 0 0,0 0-16,1 0 15,-1 0 1,0 0-16,1 37 16,-1-37 15,0 0 16,1 0-16,-1 0 31,0 0-46,1 0 15,-1 0-15,0 0-16,1 0 16,-1 0-16,1 0 15,-1 0-15,38 0 16,-1 0-16,1 0 15,0 0-15,-38 0 16,0 0-16,1 0 78,-1 0-62,0 0 31,1 0 0,-38-37 62,75 37-93,-38 0-16,0 0 15,1 0-15,-1 0 16,0 0 140,-37-38-140,75 38-16,-38 0 15,1 0-15,36 0 16,1 0-16,75 0 16,-76-37-16,-36 37 15,-1 0-15,0 0 31,1 0-15,-1 0 15,0 0 47,1 0-62,-1 0 15,0 0-15,1 0 0,-1 0-1,0 0-15,38 0 16,0 0-1,0 0-15,-38 0 16,0 0-16,1 0 16,-1 0 296,0 0-312,1 0 16,-1 0-1,0 0-15,1 0 32,-1 0-1,75 0 219,-37 0-234,-38 0-16,1 0 15,-1 0-15,0 0 16,1 0-16,-1 0 15,0 0 1,1 0-16,-1 0 16,0 0-16,38 0 15,-38 0 1,1 0-16,-1 0 16,1 0-1,-1 0 48,0 0-32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1/26/19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a:p>
        </p:txBody>
      </p:sp>
    </p:spTree>
    <p:extLst>
      <p:ext uri="{BB962C8B-B14F-4D97-AF65-F5344CB8AC3E}">
        <p14:creationId xmlns:p14="http://schemas.microsoft.com/office/powerpoint/2010/main" val="134779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QuickStarter has created an outline to help you get started on your presentation. Some slides include information here in the notes to provide additional topics for you to research.</a:t>
            </a:r>
          </a:p>
          <a:p>
            <a:endParaRPr lang="en-US" dirty="0"/>
          </a:p>
          <a:p>
            <a:r>
              <a:rPr lang="en-US" dirty="0"/>
              <a:t>Summary:</a:t>
            </a:r>
          </a:p>
          <a:p>
            <a:r>
              <a:rPr lang="en-US" dirty="0"/>
              <a:t>Sports injuries are injuries that occur in athletic activities or exercising. In the United States there are about 30 million teenagers and children alone that participate in some form of organized sport. About 3 million avid sports competitors 14 years of age and under experience sports injuries annually, which causes some loss of time of participation in the sport. The leading cause of death involving sports-related injuries, although rare, is brain injuries. When injured the two main systems affected are the nervous and vascular systems. The origins in the body where numbness and tingling occurs upon sports injuries are usually the first signs of the body telling you that the body was impacted. Thus, when an athlete complains of numbness and especially tingling, the key to a diagnosis is to obtain a detailed history of the athlete’s acquired symptom perception, determine the effect the injury had on the body and its processes, and then establish the prime treatment method. In the process to determine what exactly happened in the body and the standing effects most medical professionals choose a method of technological medical devices to acquire a credible solution to the site of injury. Prevention helps reduce potential sport injuries. It is important to establish participation in warm-ups, stretching, and exercises that focus on main muscle groups commonly used in the sport of interest. Also, creating an injury prevention program as a team, which includes education on rehydration, nutrition, monitoring team members “at risk”, monitoring behavior, skills, and techniques. Season analysis reviews and preseason screenings are also beneficial reviews for preventing player sport injuries. One technique used in the process of preseason screening is the functional movement screen. The functional movement screen can assess movement patterns in athletes in order to find the at risk players. Following various researches about sport injuries shows that levels of anxiety, stress, and depression are elevated. A study in 2010 found that athletes with severe sports injuries would display higher levels of post-traumatic distress and the higher the levels of post-traumatic distress are linked with avoidant coping skills.</a:t>
            </a:r>
          </a:p>
          <a:p>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1</a:t>
            </a:fld>
            <a:endParaRPr lang="en-US"/>
          </a:p>
        </p:txBody>
      </p:sp>
    </p:spTree>
    <p:extLst>
      <p:ext uri="{BB962C8B-B14F-4D97-AF65-F5344CB8AC3E}">
        <p14:creationId xmlns:p14="http://schemas.microsoft.com/office/powerpoint/2010/main" val="134779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how I can easily screen a runner in the clinic by having them stand on one foot and raise the opposite knee.</a:t>
            </a:r>
          </a:p>
          <a:p>
            <a:r>
              <a:rPr lang="en-US" dirty="0"/>
              <a:t>“speed hides dysfunction”</a:t>
            </a:r>
          </a:p>
        </p:txBody>
      </p:sp>
      <p:sp>
        <p:nvSpPr>
          <p:cNvPr id="4" name="Slide Number Placeholder 3"/>
          <p:cNvSpPr>
            <a:spLocks noGrp="1"/>
          </p:cNvSpPr>
          <p:nvPr>
            <p:ph type="sldNum" sz="quarter" idx="5"/>
          </p:nvPr>
        </p:nvSpPr>
        <p:spPr/>
        <p:txBody>
          <a:bodyPr/>
          <a:lstStyle/>
          <a:p>
            <a:fld id="{E0746DE6-3336-457D-A091-FA20AC1C536E}" type="slidenum">
              <a:rPr lang="en-US" smtClean="0"/>
              <a:t>15</a:t>
            </a:fld>
            <a:endParaRPr lang="en-US"/>
          </a:p>
        </p:txBody>
      </p:sp>
    </p:spTree>
    <p:extLst>
      <p:ext uri="{BB962C8B-B14F-4D97-AF65-F5344CB8AC3E}">
        <p14:creationId xmlns:p14="http://schemas.microsoft.com/office/powerpoint/2010/main" val="2943367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16</a:t>
            </a:fld>
            <a:endParaRPr lang="en-US"/>
          </a:p>
        </p:txBody>
      </p:sp>
    </p:spTree>
    <p:extLst>
      <p:ext uri="{BB962C8B-B14F-4D97-AF65-F5344CB8AC3E}">
        <p14:creationId xmlns:p14="http://schemas.microsoft.com/office/powerpoint/2010/main" val="3509506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Quickly and effectively screening athletes is the first step to identify inefficiencies in the ability to absorb GRF.  </a:t>
            </a:r>
          </a:p>
        </p:txBody>
      </p:sp>
      <p:sp>
        <p:nvSpPr>
          <p:cNvPr id="4" name="Slide Number Placeholder 3"/>
          <p:cNvSpPr>
            <a:spLocks noGrp="1"/>
          </p:cNvSpPr>
          <p:nvPr>
            <p:ph type="sldNum" sz="quarter" idx="5"/>
          </p:nvPr>
        </p:nvSpPr>
        <p:spPr/>
        <p:txBody>
          <a:bodyPr/>
          <a:lstStyle/>
          <a:p>
            <a:fld id="{E0746DE6-3336-457D-A091-FA20AC1C536E}" type="slidenum">
              <a:rPr lang="en-US" smtClean="0"/>
              <a:t>17</a:t>
            </a:fld>
            <a:endParaRPr lang="en-US"/>
          </a:p>
        </p:txBody>
      </p:sp>
    </p:spTree>
    <p:extLst>
      <p:ext uri="{BB962C8B-B14F-4D97-AF65-F5344CB8AC3E}">
        <p14:creationId xmlns:p14="http://schemas.microsoft.com/office/powerpoint/2010/main" val="3446463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Pitch counts for youth throwers and RC exercises that are widely incorporated and accepted with good success.   Can the same be said for the deep musculature of the hip – a primary weight bearing joint.  </a:t>
            </a:r>
          </a:p>
        </p:txBody>
      </p:sp>
      <p:sp>
        <p:nvSpPr>
          <p:cNvPr id="4" name="Slide Number Placeholder 3"/>
          <p:cNvSpPr>
            <a:spLocks noGrp="1"/>
          </p:cNvSpPr>
          <p:nvPr>
            <p:ph type="sldNum" sz="quarter" idx="5"/>
          </p:nvPr>
        </p:nvSpPr>
        <p:spPr/>
        <p:txBody>
          <a:bodyPr/>
          <a:lstStyle/>
          <a:p>
            <a:fld id="{E0746DE6-3336-457D-A091-FA20AC1C536E}" type="slidenum">
              <a:rPr lang="en-US" smtClean="0"/>
              <a:t>18</a:t>
            </a:fld>
            <a:endParaRPr lang="en-US"/>
          </a:p>
        </p:txBody>
      </p:sp>
    </p:spTree>
    <p:extLst>
      <p:ext uri="{BB962C8B-B14F-4D97-AF65-F5344CB8AC3E}">
        <p14:creationId xmlns:p14="http://schemas.microsoft.com/office/powerpoint/2010/main" val="1004668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the importance of the hip as it relates to running performance, healthy aging, reducing orthopedic health care expenses.  </a:t>
            </a:r>
          </a:p>
          <a:p>
            <a:r>
              <a:rPr lang="en-US" dirty="0"/>
              <a:t>Talk about knee joint being the middle child.  </a:t>
            </a:r>
          </a:p>
        </p:txBody>
      </p:sp>
      <p:sp>
        <p:nvSpPr>
          <p:cNvPr id="4" name="Slide Number Placeholder 3"/>
          <p:cNvSpPr>
            <a:spLocks noGrp="1"/>
          </p:cNvSpPr>
          <p:nvPr>
            <p:ph type="sldNum" sz="quarter" idx="5"/>
          </p:nvPr>
        </p:nvSpPr>
        <p:spPr/>
        <p:txBody>
          <a:bodyPr/>
          <a:lstStyle/>
          <a:p>
            <a:fld id="{E0746DE6-3336-457D-A091-FA20AC1C536E}" type="slidenum">
              <a:rPr lang="en-US" smtClean="0"/>
              <a:t>19</a:t>
            </a:fld>
            <a:endParaRPr lang="en-US"/>
          </a:p>
        </p:txBody>
      </p:sp>
    </p:spTree>
    <p:extLst>
      <p:ext uri="{BB962C8B-B14F-4D97-AF65-F5344CB8AC3E}">
        <p14:creationId xmlns:p14="http://schemas.microsoft.com/office/powerpoint/2010/main" val="2172049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Crossed Syndromes first identified by Professor Vladimir </a:t>
            </a:r>
            <a:r>
              <a:rPr lang="en-US" dirty="0" err="1"/>
              <a:t>Janda</a:t>
            </a:r>
            <a:r>
              <a:rPr lang="en-US" dirty="0"/>
              <a:t> and </a:t>
            </a:r>
            <a:r>
              <a:rPr lang="en-US" dirty="0" err="1"/>
              <a:t>Lewit</a:t>
            </a:r>
            <a:endParaRPr lang="en-US" dirty="0"/>
          </a:p>
          <a:p>
            <a:r>
              <a:rPr lang="en-US" dirty="0"/>
              <a:t>Reciprocal Inhibition –shortening/contraction of a muscle group will cause the antagonist (opposite) muscle group to relax.  </a:t>
            </a:r>
          </a:p>
        </p:txBody>
      </p:sp>
      <p:sp>
        <p:nvSpPr>
          <p:cNvPr id="4" name="Slide Number Placeholder 3"/>
          <p:cNvSpPr>
            <a:spLocks noGrp="1"/>
          </p:cNvSpPr>
          <p:nvPr>
            <p:ph type="sldNum" sz="quarter" idx="5"/>
          </p:nvPr>
        </p:nvSpPr>
        <p:spPr/>
        <p:txBody>
          <a:bodyPr/>
          <a:lstStyle/>
          <a:p>
            <a:fld id="{E0746DE6-3336-457D-A091-FA20AC1C536E}" type="slidenum">
              <a:rPr lang="en-US" smtClean="0"/>
              <a:t>20</a:t>
            </a:fld>
            <a:endParaRPr lang="en-US"/>
          </a:p>
        </p:txBody>
      </p:sp>
    </p:spTree>
    <p:extLst>
      <p:ext uri="{BB962C8B-B14F-4D97-AF65-F5344CB8AC3E}">
        <p14:creationId xmlns:p14="http://schemas.microsoft.com/office/powerpoint/2010/main" val="3252766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 is a tennis ball or wearing heavy pair of sweat pants.   Want to do this first after a warm up but before doing other exercises.  </a:t>
            </a:r>
          </a:p>
        </p:txBody>
      </p:sp>
      <p:sp>
        <p:nvSpPr>
          <p:cNvPr id="4" name="Slide Number Placeholder 3"/>
          <p:cNvSpPr>
            <a:spLocks noGrp="1"/>
          </p:cNvSpPr>
          <p:nvPr>
            <p:ph type="sldNum" sz="quarter" idx="5"/>
          </p:nvPr>
        </p:nvSpPr>
        <p:spPr/>
        <p:txBody>
          <a:bodyPr/>
          <a:lstStyle/>
          <a:p>
            <a:fld id="{E0746DE6-3336-457D-A091-FA20AC1C536E}" type="slidenum">
              <a:rPr lang="en-US" smtClean="0"/>
              <a:t>21</a:t>
            </a:fld>
            <a:endParaRPr lang="en-US"/>
          </a:p>
        </p:txBody>
      </p:sp>
    </p:spTree>
    <p:extLst>
      <p:ext uri="{BB962C8B-B14F-4D97-AF65-F5344CB8AC3E}">
        <p14:creationId xmlns:p14="http://schemas.microsoft.com/office/powerpoint/2010/main" val="2346732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variations of this stretch that you can use.  I prefer to start with a half kneeling position because it is easier to get into a neutral pelvic position because less energy is being spent supporting the body in a standing position.  </a:t>
            </a:r>
          </a:p>
        </p:txBody>
      </p:sp>
      <p:sp>
        <p:nvSpPr>
          <p:cNvPr id="4" name="Slide Number Placeholder 3"/>
          <p:cNvSpPr>
            <a:spLocks noGrp="1"/>
          </p:cNvSpPr>
          <p:nvPr>
            <p:ph type="sldNum" sz="quarter" idx="5"/>
          </p:nvPr>
        </p:nvSpPr>
        <p:spPr/>
        <p:txBody>
          <a:bodyPr/>
          <a:lstStyle/>
          <a:p>
            <a:fld id="{E0746DE6-3336-457D-A091-FA20AC1C536E}" type="slidenum">
              <a:rPr lang="en-US" smtClean="0"/>
              <a:t>22</a:t>
            </a:fld>
            <a:endParaRPr lang="en-US"/>
          </a:p>
        </p:txBody>
      </p:sp>
    </p:spTree>
    <p:extLst>
      <p:ext uri="{BB962C8B-B14F-4D97-AF65-F5344CB8AC3E}">
        <p14:creationId xmlns:p14="http://schemas.microsoft.com/office/powerpoint/2010/main" val="80859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GTA index (Gluteal to TFL muscle activation);  This is not range of motion exercise – the ROM is the ROM and it is not the goal of this exercise to increase external rotation.   </a:t>
            </a:r>
          </a:p>
          <a:p>
            <a:r>
              <a:rPr lang="en-US" dirty="0"/>
              <a:t>If you choose to use a resistance band a green (men) or red (women) band is best respectively.  Too much resistance defeats purpose of exercise.  Emphasize slow, smooth, and controlled movement.  </a:t>
            </a:r>
          </a:p>
        </p:txBody>
      </p:sp>
      <p:sp>
        <p:nvSpPr>
          <p:cNvPr id="4" name="Slide Number Placeholder 3"/>
          <p:cNvSpPr>
            <a:spLocks noGrp="1"/>
          </p:cNvSpPr>
          <p:nvPr>
            <p:ph type="sldNum" sz="quarter" idx="5"/>
          </p:nvPr>
        </p:nvSpPr>
        <p:spPr/>
        <p:txBody>
          <a:bodyPr/>
          <a:lstStyle/>
          <a:p>
            <a:fld id="{E0746DE6-3336-457D-A091-FA20AC1C536E}" type="slidenum">
              <a:rPr lang="en-US" smtClean="0"/>
              <a:t>23</a:t>
            </a:fld>
            <a:endParaRPr lang="en-US"/>
          </a:p>
        </p:txBody>
      </p:sp>
    </p:spTree>
    <p:extLst>
      <p:ext uri="{BB962C8B-B14F-4D97-AF65-F5344CB8AC3E}">
        <p14:creationId xmlns:p14="http://schemas.microsoft.com/office/powerpoint/2010/main" val="1732490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Loss</a:t>
            </a:r>
            <a:r>
              <a:rPr lang="en-US" baseline="0" dirty="0"/>
              <a:t> of spinal stability results in up regulation of muscle tone to stabilize joints I.e. Trigger points</a:t>
            </a:r>
          </a:p>
          <a:p>
            <a:endParaRPr lang="en-US" baseline="0" dirty="0"/>
          </a:p>
          <a:p>
            <a:r>
              <a:rPr lang="en-US" baseline="0" dirty="0"/>
              <a:t>Trigger point is the brains way of stabilizing a region, occurs in a systematic and predictable pattern</a:t>
            </a:r>
          </a:p>
          <a:p>
            <a:endParaRPr lang="en-US" baseline="0" dirty="0"/>
          </a:p>
          <a:p>
            <a:r>
              <a:rPr lang="en-US" baseline="0" dirty="0"/>
              <a:t>Breathing Pattern test – </a:t>
            </a:r>
          </a:p>
          <a:p>
            <a:r>
              <a:rPr lang="en-US" baseline="0" dirty="0"/>
              <a:t>	Sitting – one hand on chest, one hand on abdomen – normal breath in.  Which hand moves the most? – if what was your belly hand stand up.</a:t>
            </a:r>
          </a:p>
          <a:p>
            <a:r>
              <a:rPr lang="en-US" baseline="0" dirty="0"/>
              <a:t>	Standing test – fingers on top of iliac crest – normal breath in – can you feel your breath at your fingers.  </a:t>
            </a:r>
            <a:endParaRPr lang="en-US" dirty="0"/>
          </a:p>
        </p:txBody>
      </p:sp>
      <p:sp>
        <p:nvSpPr>
          <p:cNvPr id="4" name="Slide Number Placeholder 3"/>
          <p:cNvSpPr>
            <a:spLocks noGrp="1"/>
          </p:cNvSpPr>
          <p:nvPr>
            <p:ph type="sldNum" sz="quarter" idx="10"/>
          </p:nvPr>
        </p:nvSpPr>
        <p:spPr/>
        <p:txBody>
          <a:bodyPr/>
          <a:lstStyle/>
          <a:p>
            <a:fld id="{2CE0AAE4-3165-40DA-B0BC-EFC4AE7EDF26}" type="slidenum">
              <a:rPr lang="en-US" smtClean="0"/>
              <a:t>26</a:t>
            </a:fld>
            <a:endParaRPr lang="en-US"/>
          </a:p>
        </p:txBody>
      </p:sp>
    </p:spTree>
    <p:extLst>
      <p:ext uri="{BB962C8B-B14F-4D97-AF65-F5344CB8AC3E}">
        <p14:creationId xmlns:p14="http://schemas.microsoft.com/office/powerpoint/2010/main" val="1739301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we here.  I want to make sure we don’t lose perspective of what your role is as a coach.  In the health care, sports and fitness arena I find too often we get lost in the details – putting too much emphasis on the small variables that are easily controlled in a laboratory setting and forgetting the big picture.  This can be especially true for some of the more analytical minds.  As we spend the next 40-45 minutes together lets make sure we see the forest for the trees and remember at the end of the day it’s important that we keep running fun.   </a:t>
            </a:r>
          </a:p>
        </p:txBody>
      </p:sp>
      <p:sp>
        <p:nvSpPr>
          <p:cNvPr id="4" name="Slide Number Placeholder 3"/>
          <p:cNvSpPr>
            <a:spLocks noGrp="1"/>
          </p:cNvSpPr>
          <p:nvPr>
            <p:ph type="sldNum" sz="quarter" idx="5"/>
          </p:nvPr>
        </p:nvSpPr>
        <p:spPr/>
        <p:txBody>
          <a:bodyPr/>
          <a:lstStyle/>
          <a:p>
            <a:fld id="{E0746DE6-3336-457D-A091-FA20AC1C536E}" type="slidenum">
              <a:rPr lang="en-US" smtClean="0"/>
              <a:t>6</a:t>
            </a:fld>
            <a:endParaRPr lang="en-US"/>
          </a:p>
        </p:txBody>
      </p:sp>
    </p:spTree>
    <p:extLst>
      <p:ext uri="{BB962C8B-B14F-4D97-AF65-F5344CB8AC3E}">
        <p14:creationId xmlns:p14="http://schemas.microsoft.com/office/powerpoint/2010/main" val="473674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simplify running injuries, the coach's role in preventing/causing injuries and hopefully dispel a few myths.   You can spend a lifetime chasing the cause of injuries and two life times chasing the cure for injuries.  Just look at the shoe industry itself – we’ve done a complete 180 over the past 40 years from the well cushioned Nike Air Max to the barefoot/minimalist phase and now we are back to minimal heel rise with loads of cushioning found in the </a:t>
            </a:r>
            <a:r>
              <a:rPr lang="en-US" dirty="0" err="1"/>
              <a:t>Hoka</a:t>
            </a:r>
            <a:r>
              <a:rPr lang="en-US" dirty="0"/>
              <a:t> brand.    Somewhere  in the middle is where the truth lives.</a:t>
            </a:r>
          </a:p>
          <a:p>
            <a:endParaRPr lang="en-US" dirty="0"/>
          </a:p>
          <a:p>
            <a:r>
              <a:rPr lang="en-US" dirty="0"/>
              <a:t>The reality is successful running can be predicted by looking at two questions.</a:t>
            </a:r>
          </a:p>
          <a:p>
            <a:endParaRPr lang="en-US" dirty="0"/>
          </a:p>
          <a:p>
            <a:pPr marL="228600" indent="-228600">
              <a:buAutoNum type="arabicPeriod"/>
            </a:pPr>
            <a:r>
              <a:rPr lang="en-US" dirty="0"/>
              <a:t>How good is your training</a:t>
            </a:r>
          </a:p>
          <a:p>
            <a:pPr marL="228600" indent="-228600">
              <a:buAutoNum type="arabicPeriod"/>
            </a:pPr>
            <a:r>
              <a:rPr lang="en-US" dirty="0"/>
              <a:t>How successful do you absorb ground reaction forces.  </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7</a:t>
            </a:fld>
            <a:endParaRPr lang="en-US"/>
          </a:p>
        </p:txBody>
      </p:sp>
    </p:spTree>
    <p:extLst>
      <p:ext uri="{BB962C8B-B14F-4D97-AF65-F5344CB8AC3E}">
        <p14:creationId xmlns:p14="http://schemas.microsoft.com/office/powerpoint/2010/main" val="2744437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02C2A5-2809-4576-B175-C49175A0C040}"/>
              </a:ext>
            </a:extLst>
          </p:cNvPr>
          <p:cNvSpPr>
            <a:spLocks noGrp="1" noChangeArrowheads="1"/>
          </p:cNvSpPr>
          <p:nvPr>
            <p:ph type="sldNum" sz="quarter" idx="5"/>
          </p:nvPr>
        </p:nvSpPr>
        <p:spPr>
          <a:ln/>
        </p:spPr>
        <p:txBody>
          <a:bodyPr/>
          <a:lstStyle/>
          <a:p>
            <a:fld id="{FD93CC72-9C67-49DD-98AF-4CF4652A7A94}" type="slidenum">
              <a:rPr lang="en-US" altLang="en-US"/>
              <a:pPr/>
              <a:t>8</a:t>
            </a:fld>
            <a:endParaRPr lang="en-US" altLang="en-US"/>
          </a:p>
        </p:txBody>
      </p:sp>
      <p:sp>
        <p:nvSpPr>
          <p:cNvPr id="45058" name="Rectangle 2">
            <a:extLst>
              <a:ext uri="{FF2B5EF4-FFF2-40B4-BE49-F238E27FC236}">
                <a16:creationId xmlns:a16="http://schemas.microsoft.com/office/drawing/2014/main" id="{84F3CC1F-73F7-4F4C-B8B3-7E5A75A701B0}"/>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B0BEBCF9-9123-4ECA-9D88-23A4A84878C5}"/>
              </a:ext>
            </a:extLst>
          </p:cNvPr>
          <p:cNvSpPr>
            <a:spLocks noGrp="1" noChangeArrowheads="1"/>
          </p:cNvSpPr>
          <p:nvPr>
            <p:ph type="body" idx="1"/>
          </p:nvPr>
        </p:nvSpPr>
        <p:spPr/>
        <p:txBody>
          <a:bodyPr/>
          <a:lstStyle/>
          <a:p>
            <a:r>
              <a:rPr lang="en-US" altLang="en-US" dirty="0"/>
              <a:t>The simple goal of any training plan is to balance the relationship between load and capacity.  Ideally, give an athlete as much load as he/she can handle without injury and allow a physiological training adaptation to occur before increasing the load.  Physiological principles of training that are consistent for each individual.  Challenge of the high school coach to balance a stress/compensation variables that must abide by the underlying principals but are uniquely characteristic to the individual athlete that only a dressing the factors mentioned earlier but also nonphysical stressors and motivational differences are found within the variable ranges of high school athlete’s.</a:t>
            </a:r>
          </a:p>
          <a:p>
            <a:endParaRPr lang="en-US" altLang="en-US" dirty="0"/>
          </a:p>
          <a:p>
            <a:r>
              <a:rPr lang="en-US" altLang="en-US" dirty="0"/>
              <a:t>Illness, injury and poor performance are all symptoms of exceed the injury threshold/over training.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Hans Selye’s original work on stress adaptation; endocrinologist.   Identified the HPA axis (Hypothalamus-Pituitary-Adrenal axis)</a:t>
            </a:r>
          </a:p>
        </p:txBody>
      </p:sp>
      <p:sp>
        <p:nvSpPr>
          <p:cNvPr id="4" name="Slide Number Placeholder 3"/>
          <p:cNvSpPr>
            <a:spLocks noGrp="1"/>
          </p:cNvSpPr>
          <p:nvPr>
            <p:ph type="sldNum" sz="quarter" idx="5"/>
          </p:nvPr>
        </p:nvSpPr>
        <p:spPr/>
        <p:txBody>
          <a:bodyPr/>
          <a:lstStyle/>
          <a:p>
            <a:fld id="{E0746DE6-3336-457D-A091-FA20AC1C536E}" type="slidenum">
              <a:rPr lang="en-US" smtClean="0"/>
              <a:t>9</a:t>
            </a:fld>
            <a:endParaRPr lang="en-US"/>
          </a:p>
        </p:txBody>
      </p:sp>
    </p:spTree>
    <p:extLst>
      <p:ext uri="{BB962C8B-B14F-4D97-AF65-F5344CB8AC3E}">
        <p14:creationId xmlns:p14="http://schemas.microsoft.com/office/powerpoint/2010/main" val="2329164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F02D8E-270F-4EA2-B3AF-F1EDF1B76A80}"/>
              </a:ext>
            </a:extLst>
          </p:cNvPr>
          <p:cNvSpPr>
            <a:spLocks noGrp="1" noChangeArrowheads="1"/>
          </p:cNvSpPr>
          <p:nvPr>
            <p:ph type="sldNum" sz="quarter" idx="5"/>
          </p:nvPr>
        </p:nvSpPr>
        <p:spPr>
          <a:ln/>
        </p:spPr>
        <p:txBody>
          <a:bodyPr/>
          <a:lstStyle/>
          <a:p>
            <a:fld id="{07B6189D-C900-408D-853F-D391930F56CE}" type="slidenum">
              <a:rPr lang="en-US" altLang="en-US"/>
              <a:pPr/>
              <a:t>10</a:t>
            </a:fld>
            <a:endParaRPr lang="en-US" altLang="en-US"/>
          </a:p>
        </p:txBody>
      </p:sp>
      <p:sp>
        <p:nvSpPr>
          <p:cNvPr id="46082" name="Rectangle 2">
            <a:extLst>
              <a:ext uri="{FF2B5EF4-FFF2-40B4-BE49-F238E27FC236}">
                <a16:creationId xmlns:a16="http://schemas.microsoft.com/office/drawing/2014/main" id="{B40ADBFB-CF6D-4479-A54B-020BE986114D}"/>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52A7814C-DFA8-4863-B7E0-40757D4C6903}"/>
              </a:ext>
            </a:extLst>
          </p:cNvPr>
          <p:cNvSpPr>
            <a:spLocks noGrp="1" noChangeArrowheads="1"/>
          </p:cNvSpPr>
          <p:nvPr>
            <p:ph type="body" idx="1"/>
          </p:nvPr>
        </p:nvSpPr>
        <p:spPr/>
        <p:txBody>
          <a:bodyPr/>
          <a:lstStyle/>
          <a:p>
            <a:r>
              <a:rPr lang="en-US" altLang="en-US" dirty="0"/>
              <a:t>What can we do as coaches to maximize training effect and minimize Injury???   Factors that we cannot control (structural challenges, motivation, diet, recovery methods, etc. ) Factors that we can control (training methods, education, positive environment).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Slow motion image of foot striking ground to offer a visual representation of the violent nature of GRF’s – 2-7x bodyweight per foot strike</a:t>
            </a:r>
          </a:p>
        </p:txBody>
      </p:sp>
      <p:sp>
        <p:nvSpPr>
          <p:cNvPr id="4" name="Slide Number Placeholder 3"/>
          <p:cNvSpPr>
            <a:spLocks noGrp="1"/>
          </p:cNvSpPr>
          <p:nvPr>
            <p:ph type="sldNum" sz="quarter" idx="5"/>
          </p:nvPr>
        </p:nvSpPr>
        <p:spPr/>
        <p:txBody>
          <a:bodyPr/>
          <a:lstStyle/>
          <a:p>
            <a:fld id="{E0746DE6-3336-457D-A091-FA20AC1C536E}" type="slidenum">
              <a:rPr lang="en-US" smtClean="0"/>
              <a:t>11</a:t>
            </a:fld>
            <a:endParaRPr lang="en-US"/>
          </a:p>
        </p:txBody>
      </p:sp>
    </p:spTree>
    <p:extLst>
      <p:ext uri="{BB962C8B-B14F-4D97-AF65-F5344CB8AC3E}">
        <p14:creationId xmlns:p14="http://schemas.microsoft.com/office/powerpoint/2010/main" val="2982793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13</a:t>
            </a:fld>
            <a:endParaRPr lang="en-US"/>
          </a:p>
        </p:txBody>
      </p:sp>
    </p:spTree>
    <p:extLst>
      <p:ext uri="{BB962C8B-B14F-4D97-AF65-F5344CB8AC3E}">
        <p14:creationId xmlns:p14="http://schemas.microsoft.com/office/powerpoint/2010/main" val="3310973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body weight squat is an authentic movement pattern that you can easily use to screen a runners ability to control pronation – or how effectively does the spring absorb ground reaction forces.   Key things to pay attention to – ankles</a:t>
            </a:r>
          </a:p>
          <a:p>
            <a:endParaRPr lang="en-US" dirty="0"/>
          </a:p>
          <a:p>
            <a:r>
              <a:rPr lang="en-US" dirty="0"/>
              <a:t>-Consider using a volunteer from audience to demonstrate the squat and squatting with heels elevated</a:t>
            </a:r>
          </a:p>
        </p:txBody>
      </p:sp>
      <p:sp>
        <p:nvSpPr>
          <p:cNvPr id="4" name="Slide Number Placeholder 3"/>
          <p:cNvSpPr>
            <a:spLocks noGrp="1"/>
          </p:cNvSpPr>
          <p:nvPr>
            <p:ph type="sldNum" sz="quarter" idx="5"/>
          </p:nvPr>
        </p:nvSpPr>
        <p:spPr/>
        <p:txBody>
          <a:bodyPr/>
          <a:lstStyle/>
          <a:p>
            <a:fld id="{E0746DE6-3336-457D-A091-FA20AC1C536E}" type="slidenum">
              <a:rPr lang="en-US" smtClean="0"/>
              <a:t>14</a:t>
            </a:fld>
            <a:endParaRPr lang="en-US"/>
          </a:p>
        </p:txBody>
      </p:sp>
    </p:spTree>
    <p:extLst>
      <p:ext uri="{BB962C8B-B14F-4D97-AF65-F5344CB8AC3E}">
        <p14:creationId xmlns:p14="http://schemas.microsoft.com/office/powerpoint/2010/main" val="1847516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555EDF9-3D79-45DA-8367-2F63551C4C7D}" type="datetimeFigureOut">
              <a:rPr lang="en-US" smtClean="0"/>
              <a:t>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1728930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5EDF9-3D79-45DA-8367-2F63551C4C7D}" type="datetimeFigureOut">
              <a:rPr lang="en-US" smtClean="0"/>
              <a:t>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3595179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5EDF9-3D79-45DA-8367-2F63551C4C7D}" type="datetimeFigureOut">
              <a:rPr lang="en-US" smtClean="0"/>
              <a:t>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2369463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4260" y="462455"/>
            <a:ext cx="10515600" cy="822263"/>
          </a:xfrm>
        </p:spPr>
        <p:txBody>
          <a:bodyPr>
            <a:normAutofit/>
          </a:bodyPr>
          <a:lstStyle>
            <a:lvl1pPr>
              <a:defRPr sz="3600">
                <a:solidFill>
                  <a:srgbClr val="D24726"/>
                </a:solidFill>
                <a:latin typeface="Segoe UI Light" panose="020B0502040204020203" pitchFamily="34" charset="0"/>
                <a:cs typeface="Segoe UI Light"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838200" y="1625936"/>
            <a:ext cx="10515600" cy="4351338"/>
          </a:xfrm>
        </p:spPr>
        <p:txBody>
          <a:bodyPr/>
          <a:lstStyle>
            <a:lvl1pPr>
              <a:defRPr sz="1400" baseline="0">
                <a:solidFill>
                  <a:srgbClr val="595959"/>
                </a:solidFill>
                <a:latin typeface="Segoe UI Semilight" panose="020B0402040204020203" pitchFamily="34" charset="0"/>
                <a:cs typeface="Segoe UI Semilight" panose="020B0402040204020203" pitchFamily="34" charset="0"/>
              </a:defRPr>
            </a:lvl1pPr>
            <a:lvl2pPr>
              <a:defRPr sz="1200" baseline="0">
                <a:solidFill>
                  <a:srgbClr val="595959"/>
                </a:solidFill>
                <a:latin typeface="Segoe UI Semilight" panose="020B0402040204020203" pitchFamily="34" charset="0"/>
                <a:cs typeface="Segoe UI Semilight" panose="020B0402040204020203" pitchFamily="34" charset="0"/>
              </a:defRPr>
            </a:lvl2pPr>
            <a:lvl3pPr>
              <a:defRPr sz="1200" baseline="0">
                <a:solidFill>
                  <a:srgbClr val="595959"/>
                </a:solidFill>
                <a:latin typeface="Segoe UI Semilight" panose="020B0402040204020203" pitchFamily="34" charset="0"/>
                <a:cs typeface="Segoe UI Semilight" panose="020B0402040204020203" pitchFamily="34" charset="0"/>
              </a:defRPr>
            </a:lvl3pPr>
            <a:lvl4pPr>
              <a:defRPr sz="1200" baseline="0">
                <a:solidFill>
                  <a:srgbClr val="595959"/>
                </a:solidFill>
                <a:latin typeface="Segoe UI Semilight" panose="020B0402040204020203" pitchFamily="34" charset="0"/>
                <a:cs typeface="Segoe UI Semilight" panose="020B0402040204020203" pitchFamily="34" charset="0"/>
              </a:defRPr>
            </a:lvl4pPr>
            <a:lvl5pPr>
              <a:defRPr sz="1200" baseline="0">
                <a:solidFill>
                  <a:srgbClr val="595959"/>
                </a:solidFill>
                <a:latin typeface="Segoe UI Semilight" panose="020B0402040204020203" pitchFamily="34" charset="0"/>
                <a:cs typeface="Segoe UI Semilight" panose="020B04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652CD92-9D15-43B4-8516-073FCDAC90D4}" type="datetimeFigureOut">
              <a:rPr lang="en-US" smtClean="0"/>
              <a:t>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E1560-7126-406C-A531-3A398E8D0EEA}" type="slidenum">
              <a:rPr lang="en-US" smtClean="0"/>
              <a:t>‹#›</a:t>
            </a:fld>
            <a:endParaRPr lang="en-US"/>
          </a:p>
        </p:txBody>
      </p:sp>
      <p:cxnSp>
        <p:nvCxnSpPr>
          <p:cNvPr id="7" name="Straight Connector 6"/>
          <p:cNvCxnSpPr/>
          <p:nvPr userDrawn="1"/>
        </p:nvCxnSpPr>
        <p:spPr>
          <a:xfrm>
            <a:off x="952500" y="1284718"/>
            <a:ext cx="103632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525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5EDF9-3D79-45DA-8367-2F63551C4C7D}" type="datetimeFigureOut">
              <a:rPr lang="en-US" smtClean="0"/>
              <a:t>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2081304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55EDF9-3D79-45DA-8367-2F63551C4C7D}" type="datetimeFigureOut">
              <a:rPr lang="en-US" smtClean="0"/>
              <a:t>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4036214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55EDF9-3D79-45DA-8367-2F63551C4C7D}" type="datetimeFigureOut">
              <a:rPr lang="en-US" smtClean="0"/>
              <a:t>1/26/19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1010913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55EDF9-3D79-45DA-8367-2F63551C4C7D}" type="datetimeFigureOut">
              <a:rPr lang="en-US" smtClean="0"/>
              <a:t>1/26/19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67207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55EDF9-3D79-45DA-8367-2F63551C4C7D}" type="datetimeFigureOut">
              <a:rPr lang="en-US" smtClean="0"/>
              <a:t>1/26/19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215722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55EDF9-3D79-45DA-8367-2F63551C4C7D}" type="datetimeFigureOut">
              <a:rPr lang="en-US" smtClean="0"/>
              <a:t>1/26/19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2463090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55EDF9-3D79-45DA-8367-2F63551C4C7D}" type="datetimeFigureOut">
              <a:rPr lang="en-US" smtClean="0"/>
              <a:t>1/26/19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2197589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55EDF9-3D79-45DA-8367-2F63551C4C7D}" type="datetimeFigureOut">
              <a:rPr lang="en-US" smtClean="0"/>
              <a:t>1/26/19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1128741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5EDF9-3D79-45DA-8367-2F63551C4C7D}" type="datetimeFigureOut">
              <a:rPr lang="en-US" smtClean="0"/>
              <a:t>1/26/19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2CBF5-17B8-4387-88A6-ABF9F8C64D5A}" type="slidenum">
              <a:rPr lang="en-US" smtClean="0"/>
              <a:t>‹#›</a:t>
            </a:fld>
            <a:endParaRPr lang="en-US"/>
          </a:p>
        </p:txBody>
      </p:sp>
    </p:spTree>
    <p:extLst>
      <p:ext uri="{BB962C8B-B14F-4D97-AF65-F5344CB8AC3E}">
        <p14:creationId xmlns:p14="http://schemas.microsoft.com/office/powerpoint/2010/main" val="1263019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2CD92-9D15-43B4-8516-073FCDAC90D4}" type="datetimeFigureOut">
              <a:rPr lang="en-US" smtClean="0"/>
              <a:t>1/26/19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E1560-7126-406C-A531-3A398E8D0EEA}" type="slidenum">
              <a:rPr lang="en-US" smtClean="0"/>
              <a:t>‹#›</a:t>
            </a:fld>
            <a:endParaRPr lang="en-US"/>
          </a:p>
        </p:txBody>
      </p:sp>
    </p:spTree>
    <p:extLst>
      <p:ext uri="{BB962C8B-B14F-4D97-AF65-F5344CB8AC3E}">
        <p14:creationId xmlns:p14="http://schemas.microsoft.com/office/powerpoint/2010/main" val="3184122265"/>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en.wikipedia.org/wiki/Sports_injury"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creativecommons.org/licenses/by-sa/3.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4"/><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https://www.youtube.com/embed/U_ZQK5Ue6g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commons.wikimedia.org/wiki/File:03042012Ccm_gamosuma_juvenilA231.JPG" TargetMode="External"/><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creativecommons.org/licenses/by-sa/3.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B76E6-8E55-4532-B4C9-362459A30A05}"/>
              </a:ext>
            </a:extLst>
          </p:cNvPr>
          <p:cNvSpPr>
            <a:spLocks noGrp="1"/>
          </p:cNvSpPr>
          <p:nvPr>
            <p:ph type="title"/>
          </p:nvPr>
        </p:nvSpPr>
        <p:spPr/>
        <p:txBody>
          <a:bodyPr/>
          <a:lstStyle/>
          <a:p>
            <a:r>
              <a:rPr lang="en-US" dirty="0">
                <a:latin typeface="Segoe UI Light" panose="020B0702040204020203" pitchFamily="34" charset="0"/>
                <a:ea typeface="Segoe UI Light" panose="020B0702040204020203" pitchFamily="34" charset="0"/>
                <a:cs typeface="Segoe UI" panose="020B0502040204020203" pitchFamily="34" charset="0"/>
              </a:rPr>
              <a:t>Here's your outline to get started</a:t>
            </a:r>
          </a:p>
        </p:txBody>
      </p:sp>
      <p:sp>
        <p:nvSpPr>
          <p:cNvPr id="20" name="Text 2"/>
          <p:cNvSpPr/>
          <p:nvPr/>
        </p:nvSpPr>
        <p:spPr>
          <a:xfrm>
            <a:off x="838200" y="1461299"/>
            <a:ext cx="10462846" cy="415498"/>
          </a:xfrm>
          <a:prstGeom prst="rect">
            <a:avLst/>
          </a:prstGeom>
        </p:spPr>
        <p:txBody>
          <a:bodyPr wrap="square">
            <a:spAutoFit/>
          </a:bodyPr>
          <a:lstStyle/>
          <a:p>
            <a:pPr>
              <a:lnSpc>
                <a:spcPct val="150000"/>
              </a:lnSpc>
            </a:pPr>
            <a:r>
              <a:rPr lang="en-US" sz="1400" dirty="0">
                <a:solidFill>
                  <a:srgbClr val="D24726"/>
                </a:solidFill>
                <a:latin typeface="Segoe UI Semibold" panose="020B0702040204020203" pitchFamily="34" charset="0"/>
                <a:ea typeface="Segoe UI Semibold" panose="020B0702040204020203" pitchFamily="34" charset="0"/>
                <a:cs typeface="Segoe UI" panose="020B0502040204020203" pitchFamily="34" charset="0"/>
              </a:rPr>
              <a:t>Key facts about your topic</a:t>
            </a:r>
          </a:p>
        </p:txBody>
      </p:sp>
      <p:sp>
        <p:nvSpPr>
          <p:cNvPr id="21" name="Content Placeholder 2"/>
          <p:cNvSpPr txBox="1">
            <a:spLocks/>
          </p:cNvSpPr>
          <p:nvPr/>
        </p:nvSpPr>
        <p:spPr>
          <a:xfrm>
            <a:off x="850250" y="1876798"/>
            <a:ext cx="10465450" cy="4000000"/>
          </a:xfrm>
          <a:prstGeom prst="rect">
            <a:avLst/>
          </a:prstGeom>
          <a:ln w="57150">
            <a:noFill/>
          </a:ln>
        </p:spPr>
        <p:txBody>
          <a:bodyPr vert="horz" lIns="91440" tIns="45720" rIns="91440" bIns="45720" numCol="1" rtlCol="0" anchor="t">
            <a:normAutofit/>
          </a:bodyPr>
          <a:lstStyle/>
          <a:p>
            <a:pPr marL="0" indent="0">
              <a:lnSpc>
                <a:spcPct val="150000"/>
              </a:lnSpc>
              <a:spcBef>
                <a:spcPts val="0"/>
              </a:spcBef>
              <a:buFont typeface="Arial" panose="020B0604020202020204" pitchFamily="34" charset="0"/>
              <a:buNone/>
            </a:pPr>
            <a:r>
              <a:rPr lang="en-US" sz="1400"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Sports injuries are injuries that occur in athletic activities or exercising. In the United States there are about 30 million teenagers and children alone that participate in some form of organized sport. About 3 million avid sports competitors 14 years of age and under experience sports injuries annually, which causes some loss of time of participation in the sport. The leading cause of death involving sports-related injuries, although rare, is brain injuries. When injured the two main systems affected are the nervous and vascular systems. The origins in the body where numbness and tingling occurs upon sports injuries are usually the first signs of the body telling you that the body was impacted. Thus, when an athlete complains of numbness and especially tingling, the key to a diagnosis is to obtain a detailed history of the athlete’s acquired symptom perception, determine the effect the injury had on the body and its processes, and then establish the prime treatment method. In the process to determine what exactly happened in the body and the standing effects most medical professionals choose a method of technological medical devices to acquire a credible solu...</a:t>
            </a:r>
          </a:p>
        </p:txBody>
      </p:sp>
      <p:sp>
        <p:nvSpPr>
          <p:cNvPr id="22" name="Footer Placeholder 2"/>
          <p:cNvSpPr>
            <a:spLocks noGrp="1"/>
          </p:cNvSpPr>
          <p:nvPr>
            <p:ph type="ftr" sz="quarter" idx="11"/>
          </p:nvPr>
        </p:nvSpPr>
        <p:spPr>
          <a:xfrm>
            <a:off x="838199" y="6229028"/>
            <a:ext cx="5779169" cy="365125"/>
          </a:xfrm>
        </p:spPr>
        <p:txBody>
          <a:bodyPr/>
          <a:lstStyle/>
          <a:p>
            <a:pPr algn="l"/>
            <a:r>
              <a:rPr lang="en-US" dirty="0">
                <a:solidFill>
                  <a:schemeClr val="tx2"/>
                </a:solidFill>
                <a:latin typeface="Segoe UI" panose="020B0502040204020203" pitchFamily="34" charset="0"/>
                <a:ea typeface="Segoe UI" panose="020B0502040204020203" pitchFamily="34" charset="0"/>
                <a:cs typeface="Segoe UI" panose="020B0502040204020203" pitchFamily="34" charset="0"/>
                <a:hlinkClick r:id="rId3"/>
              </a:rPr>
              <a:t>en.wikipedia.org</a:t>
            </a:r>
            <a:r>
              <a:rPr lang="en-US" dirty="0">
                <a:solidFill>
                  <a:schemeClr val="tx2"/>
                </a:solidFill>
                <a:latin typeface="Segoe UI" panose="020B0502040204020203" pitchFamily="34" charset="0"/>
                <a:ea typeface="Segoe UI" panose="020B0502040204020203" pitchFamily="34" charset="0"/>
                <a:cs typeface="Segoe UI" panose="020B0502040204020203" pitchFamily="34" charset="0"/>
              </a:rPr>
              <a:t> - Text under </a:t>
            </a:r>
            <a:r>
              <a:rPr lang="en-US" dirty="0">
                <a:solidFill>
                  <a:schemeClr val="tx2"/>
                </a:solidFill>
                <a:latin typeface="Segoe UI" panose="020B0502040204020203" pitchFamily="34" charset="0"/>
                <a:ea typeface="Segoe UI" panose="020B0502040204020203" pitchFamily="34" charset="0"/>
                <a:cs typeface="Segoe UI" panose="020B0502040204020203" pitchFamily="34" charset="0"/>
                <a:hlinkClick r:id="rId4"/>
              </a:rPr>
              <a:t>CC-BY-SA license</a:t>
            </a:r>
            <a:endParaRPr lang="en-US" dirty="0"/>
          </a:p>
        </p:txBody>
      </p:sp>
      <p:grpSp>
        <p:nvGrpSpPr>
          <p:cNvPr id="4" name="Group 3">
            <a:extLst>
              <a:ext uri="{FF2B5EF4-FFF2-40B4-BE49-F238E27FC236}">
                <a16:creationId xmlns:a16="http://schemas.microsoft.com/office/drawing/2014/main" id="{E07FEDDE-7BE3-4AF0-89AC-8212D722B9B0}"/>
              </a:ext>
            </a:extLst>
          </p:cNvPr>
          <p:cNvGrpSpPr/>
          <p:nvPr/>
        </p:nvGrpSpPr>
        <p:grpSpPr>
          <a:xfrm>
            <a:off x="6211661" y="5810971"/>
            <a:ext cx="5188481" cy="1174603"/>
            <a:chOff x="6211661" y="5810971"/>
            <a:chExt cx="5188481" cy="1174603"/>
          </a:xfrm>
        </p:grpSpPr>
        <p:sp>
          <p:nvSpPr>
            <p:cNvPr id="5" name="Rectangle 8">
              <a:extLst>
                <a:ext uri="{FF2B5EF4-FFF2-40B4-BE49-F238E27FC236}">
                  <a16:creationId xmlns:a16="http://schemas.microsoft.com/office/drawing/2014/main" id="{184C5845-0FFB-4734-A9BE-3E8CEA8008D3}"/>
                </a:ext>
              </a:extLst>
            </p:cNvPr>
            <p:cNvSpPr/>
            <p:nvPr/>
          </p:nvSpPr>
          <p:spPr>
            <a:xfrm>
              <a:off x="6211661" y="6042093"/>
              <a:ext cx="5138199" cy="63078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6" name="TextBox 7">
              <a:extLst>
                <a:ext uri="{FF2B5EF4-FFF2-40B4-BE49-F238E27FC236}">
                  <a16:creationId xmlns:a16="http://schemas.microsoft.com/office/drawing/2014/main" id="{33CDDC14-D7C0-4FC6-8360-4E6E50174088}"/>
                </a:ext>
              </a:extLst>
            </p:cNvPr>
            <p:cNvSpPr txBox="1"/>
            <p:nvPr/>
          </p:nvSpPr>
          <p:spPr>
            <a:xfrm>
              <a:off x="6289102" y="6139278"/>
              <a:ext cx="2303691" cy="451406"/>
            </a:xfrm>
            <a:prstGeom prst="rect">
              <a:avLst/>
            </a:prstGeom>
            <a:noFill/>
          </p:spPr>
          <p:txBody>
            <a:bodyPr wrap="square" rtlCol="0">
              <a:spAutoFit/>
            </a:bodyPr>
            <a:lstStyle/>
            <a:p>
              <a:pPr>
                <a:lnSpc>
                  <a:spcPts val="1400"/>
                </a:lnSpc>
              </a:pPr>
              <a:r>
                <a:rPr lang="en-US" sz="1200" dirty="0">
                  <a:solidFill>
                    <a:srgbClr val="D24726"/>
                  </a:solidFill>
                  <a:cs typeface="Segoe UI Semibold" panose="020B0702040204020203" pitchFamily="34" charset="0"/>
                </a:rPr>
                <a:t>See more: </a:t>
              </a:r>
              <a:r>
                <a:rPr lang="en-US" sz="1200" dirty="0">
                  <a:solidFill>
                    <a:schemeClr val="tx1">
                      <a:lumMod val="65000"/>
                      <a:lumOff val="35000"/>
                    </a:schemeClr>
                  </a:solidFill>
                  <a:latin typeface="Segoe UI Semilight" panose="020B0402040204020203" pitchFamily="34" charset="0"/>
                  <a:ea typeface="Segoe UI Symbol" panose="020B0502040204020203" pitchFamily="34" charset="0"/>
                  <a:cs typeface="Segoe UI Semilight" panose="020B0402040204020203" pitchFamily="34" charset="0"/>
                </a:rPr>
                <a:t>Open the Notes below for more information.</a:t>
              </a:r>
            </a:p>
          </p:txBody>
        </p:sp>
        <p:pic>
          <p:nvPicPr>
            <p:cNvPr id="7" name="Picture 11" descr="Curved arrow">
              <a:extLst>
                <a:ext uri="{FF2B5EF4-FFF2-40B4-BE49-F238E27FC236}">
                  <a16:creationId xmlns:a16="http://schemas.microsoft.com/office/drawing/2014/main" id="{A3DA137E-6B53-4403-B00B-B734CA13A906}"/>
                </a:ext>
              </a:extLst>
            </p:cNvPr>
            <p:cNvPicPr/>
            <p:nvPr/>
          </p:nvPicPr>
          <p:blipFill>
            <a:blip r:embed="rId5" cstate="print">
              <a:extLst>
                <a:ext uri="{28A0092B-C50C-407E-A947-70E740481C1C}">
                  <a14:useLocalDpi xmlns:a14="http://schemas.microsoft.com/office/drawing/2010/main" val="0"/>
                </a:ext>
              </a:extLst>
            </a:blip>
            <a:stretch>
              <a:fillRect/>
            </a:stretch>
          </p:blipFill>
          <p:spPr>
            <a:xfrm rot="10354591">
              <a:off x="8375339" y="6310072"/>
              <a:ext cx="712427" cy="504018"/>
            </a:xfrm>
            <a:prstGeom prst="rect">
              <a:avLst/>
            </a:prstGeom>
          </p:spPr>
        </p:pic>
        <p:pic>
          <p:nvPicPr>
            <p:cNvPr id="8" name="Picture 6" descr="Notes button in status bar">
              <a:extLst>
                <a:ext uri="{FF2B5EF4-FFF2-40B4-BE49-F238E27FC236}">
                  <a16:creationId xmlns:a16="http://schemas.microsoft.com/office/drawing/2014/main" id="{225180E8-0FE3-47A7-AA6D-1109075B6765}"/>
                </a:ext>
              </a:extLst>
            </p:cNvPr>
            <p:cNvPicPr>
              <a:picLocks noChangeAspect="1"/>
            </p:cNvPicPr>
            <p:nvPr/>
          </p:nvPicPr>
          <p:blipFill>
            <a:blip r:embed="rId6"/>
            <a:stretch>
              <a:fillRect/>
            </a:stretch>
          </p:blipFill>
          <p:spPr>
            <a:xfrm>
              <a:off x="9025539" y="5810971"/>
              <a:ext cx="2374603" cy="1174603"/>
            </a:xfrm>
            <a:prstGeom prst="rect">
              <a:avLst/>
            </a:prstGeom>
          </p:spPr>
        </p:pic>
      </p:grpSp>
    </p:spTree>
    <p:extLst>
      <p:ext uri="{BB962C8B-B14F-4D97-AF65-F5344CB8AC3E}">
        <p14:creationId xmlns:p14="http://schemas.microsoft.com/office/powerpoint/2010/main" val="3748667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777F816A-2F40-452B-898E-51DA44CB3ABC}"/>
              </a:ext>
            </a:extLst>
          </p:cNvPr>
          <p:cNvSpPr>
            <a:spLocks noGrp="1" noChangeArrowheads="1"/>
          </p:cNvSpPr>
          <p:nvPr>
            <p:ph type="title" idx="4294967295"/>
          </p:nvPr>
        </p:nvSpPr>
        <p:spPr>
          <a:xfrm>
            <a:off x="2186940" y="155734"/>
            <a:ext cx="7772400" cy="1263015"/>
          </a:xfrm>
        </p:spPr>
        <p:txBody>
          <a:bodyPr vert="horz" lIns="91438" tIns="45718" rIns="91438" bIns="45718" rtlCol="0" anchor="ctr">
            <a:normAutofit/>
          </a:bodyPr>
          <a:lstStyle/>
          <a:p>
            <a:r>
              <a:rPr lang="en-US" altLang="en-US" sz="4860"/>
              <a:t>Training Effect</a:t>
            </a:r>
          </a:p>
        </p:txBody>
      </p:sp>
      <p:pic>
        <p:nvPicPr>
          <p:cNvPr id="44035" name="Picture 5">
            <a:extLst>
              <a:ext uri="{FF2B5EF4-FFF2-40B4-BE49-F238E27FC236}">
                <a16:creationId xmlns:a16="http://schemas.microsoft.com/office/drawing/2014/main" id="{55853060-2210-4E05-954D-71EF65138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542" y="1073582"/>
            <a:ext cx="10697029" cy="625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312FB-929D-40B5-B4F1-28CE7EB65B7A}"/>
              </a:ext>
            </a:extLst>
          </p:cNvPr>
          <p:cNvSpPr>
            <a:spLocks noGrp="1"/>
          </p:cNvSpPr>
          <p:nvPr>
            <p:ph type="title"/>
          </p:nvPr>
        </p:nvSpPr>
        <p:spPr/>
        <p:txBody>
          <a:bodyPr/>
          <a:lstStyle/>
          <a:p>
            <a:r>
              <a:rPr lang="en-US" dirty="0"/>
              <a:t>Ground Reaction Forces</a:t>
            </a:r>
          </a:p>
        </p:txBody>
      </p:sp>
      <p:sp>
        <p:nvSpPr>
          <p:cNvPr id="4" name="Content Placeholder 3">
            <a:extLst>
              <a:ext uri="{FF2B5EF4-FFF2-40B4-BE49-F238E27FC236}">
                <a16:creationId xmlns:a16="http://schemas.microsoft.com/office/drawing/2014/main" id="{0CFD8F6A-2FD1-4B5E-9375-31AB15F8BADE}"/>
              </a:ext>
            </a:extLst>
          </p:cNvPr>
          <p:cNvSpPr>
            <a:spLocks noGrp="1"/>
          </p:cNvSpPr>
          <p:nvPr>
            <p:ph sz="half" idx="1"/>
          </p:nvPr>
        </p:nvSpPr>
        <p:spPr>
          <a:xfrm>
            <a:off x="544739" y="1690688"/>
            <a:ext cx="5181600" cy="5167312"/>
          </a:xfrm>
        </p:spPr>
        <p:txBody>
          <a:bodyPr>
            <a:normAutofit/>
          </a:bodyPr>
          <a:lstStyle/>
          <a:p>
            <a:r>
              <a:rPr lang="en-US" dirty="0"/>
              <a:t>Each foot strike results in absorption of 2-7x body weight</a:t>
            </a:r>
          </a:p>
          <a:p>
            <a:r>
              <a:rPr lang="en-US" dirty="0"/>
              <a:t>Pronation is how the  body absorbs GRF</a:t>
            </a:r>
          </a:p>
          <a:p>
            <a:r>
              <a:rPr lang="en-US" dirty="0"/>
              <a:t>Series of predictable joint movements and muscle contraction of the </a:t>
            </a:r>
            <a:r>
              <a:rPr lang="en-US" b="1" i="1" dirty="0"/>
              <a:t>entire lower extremity</a:t>
            </a:r>
          </a:p>
          <a:p>
            <a:pPr marL="0" indent="0">
              <a:buNone/>
            </a:pPr>
            <a:endParaRPr lang="en-US" dirty="0"/>
          </a:p>
          <a:p>
            <a:r>
              <a:rPr lang="en-US" dirty="0"/>
              <a:t>What happens when an athlete is not effective at pronation??</a:t>
            </a:r>
          </a:p>
        </p:txBody>
      </p:sp>
      <p:pic>
        <p:nvPicPr>
          <p:cNvPr id="8" name="Picture 7">
            <a:extLst>
              <a:ext uri="{FF2B5EF4-FFF2-40B4-BE49-F238E27FC236}">
                <a16:creationId xmlns:a16="http://schemas.microsoft.com/office/drawing/2014/main" id="{BEB6E006-D0F1-4A7C-B5F1-5A2F5A96F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2682" y="1112037"/>
            <a:ext cx="4494883" cy="5099400"/>
          </a:xfrm>
          <a:prstGeom prst="rect">
            <a:avLst/>
          </a:prstGeom>
        </p:spPr>
      </p:pic>
      <p:pic>
        <p:nvPicPr>
          <p:cNvPr id="10" name="Picture 9">
            <a:extLst>
              <a:ext uri="{FF2B5EF4-FFF2-40B4-BE49-F238E27FC236}">
                <a16:creationId xmlns:a16="http://schemas.microsoft.com/office/drawing/2014/main" id="{E40B9431-6058-4715-BE3C-21690A3895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8930" y="1360643"/>
            <a:ext cx="4205055" cy="4732261"/>
          </a:xfrm>
          <a:prstGeom prst="rect">
            <a:avLst/>
          </a:prstGeom>
        </p:spPr>
      </p:pic>
    </p:spTree>
    <p:extLst>
      <p:ext uri="{BB962C8B-B14F-4D97-AF65-F5344CB8AC3E}">
        <p14:creationId xmlns:p14="http://schemas.microsoft.com/office/powerpoint/2010/main" val="95739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26384-AD79-4082-9589-998532DAA81C}"/>
              </a:ext>
            </a:extLst>
          </p:cNvPr>
          <p:cNvSpPr>
            <a:spLocks noGrp="1"/>
          </p:cNvSpPr>
          <p:nvPr>
            <p:ph type="title"/>
          </p:nvPr>
        </p:nvSpPr>
        <p:spPr>
          <a:xfrm>
            <a:off x="838200" y="316139"/>
            <a:ext cx="10515600" cy="1325563"/>
          </a:xfrm>
        </p:spPr>
        <p:txBody>
          <a:bodyPr/>
          <a:lstStyle/>
          <a:p>
            <a:r>
              <a:rPr lang="en-US" dirty="0"/>
              <a:t>Screen Athletes Quickly and Effectively</a:t>
            </a:r>
          </a:p>
        </p:txBody>
      </p:sp>
      <p:sp>
        <p:nvSpPr>
          <p:cNvPr id="4" name="Content Placeholder 3">
            <a:extLst>
              <a:ext uri="{FF2B5EF4-FFF2-40B4-BE49-F238E27FC236}">
                <a16:creationId xmlns:a16="http://schemas.microsoft.com/office/drawing/2014/main" id="{8F624D5B-C381-4332-86D1-8B9146A6D1F1}"/>
              </a:ext>
            </a:extLst>
          </p:cNvPr>
          <p:cNvSpPr>
            <a:spLocks noGrp="1"/>
          </p:cNvSpPr>
          <p:nvPr>
            <p:ph idx="1"/>
          </p:nvPr>
        </p:nvSpPr>
        <p:spPr/>
        <p:txBody>
          <a:bodyPr/>
          <a:lstStyle/>
          <a:p>
            <a:r>
              <a:rPr lang="en-US" dirty="0"/>
              <a:t>BW Squat</a:t>
            </a:r>
          </a:p>
          <a:p>
            <a:r>
              <a:rPr lang="en-US" dirty="0"/>
              <a:t>Single Leg squat</a:t>
            </a:r>
          </a:p>
          <a:p>
            <a:r>
              <a:rPr lang="en-US" dirty="0"/>
              <a:t>Observation</a:t>
            </a:r>
          </a:p>
        </p:txBody>
      </p:sp>
    </p:spTree>
    <p:extLst>
      <p:ext uri="{BB962C8B-B14F-4D97-AF65-F5344CB8AC3E}">
        <p14:creationId xmlns:p14="http://schemas.microsoft.com/office/powerpoint/2010/main" val="1739271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69EE8-7A3D-4F65-BD9F-A9E6B1B0C128}"/>
              </a:ext>
            </a:extLst>
          </p:cNvPr>
          <p:cNvSpPr>
            <a:spLocks noGrp="1"/>
          </p:cNvSpPr>
          <p:nvPr>
            <p:ph type="title"/>
          </p:nvPr>
        </p:nvSpPr>
        <p:spPr/>
        <p:txBody>
          <a:bodyPr/>
          <a:lstStyle/>
          <a:p>
            <a:r>
              <a:rPr lang="en-US" dirty="0"/>
              <a:t>Body Weight Squat</a:t>
            </a:r>
          </a:p>
        </p:txBody>
      </p:sp>
      <p:sp>
        <p:nvSpPr>
          <p:cNvPr id="3" name="Content Placeholder 2">
            <a:extLst>
              <a:ext uri="{FF2B5EF4-FFF2-40B4-BE49-F238E27FC236}">
                <a16:creationId xmlns:a16="http://schemas.microsoft.com/office/drawing/2014/main" id="{C5D92A88-675B-4151-98B9-2C72A82174AE}"/>
              </a:ext>
            </a:extLst>
          </p:cNvPr>
          <p:cNvSpPr>
            <a:spLocks noGrp="1"/>
          </p:cNvSpPr>
          <p:nvPr>
            <p:ph idx="1"/>
          </p:nvPr>
        </p:nvSpPr>
        <p:spPr/>
        <p:txBody>
          <a:bodyPr/>
          <a:lstStyle/>
          <a:p>
            <a:pPr marL="0" indent="0">
              <a:buNone/>
            </a:pPr>
            <a:r>
              <a:rPr lang="en-US" dirty="0"/>
              <a:t>A primal movement pattern that can quickly assess the natural ability to act as a spring (i.e. absorb GRF)</a:t>
            </a:r>
          </a:p>
          <a:p>
            <a:r>
              <a:rPr lang="en-US" dirty="0"/>
              <a:t>Foot/Ankles</a:t>
            </a:r>
          </a:p>
          <a:p>
            <a:r>
              <a:rPr lang="en-US" dirty="0"/>
              <a:t>Knee Position</a:t>
            </a:r>
          </a:p>
          <a:p>
            <a:r>
              <a:rPr lang="en-US" dirty="0"/>
              <a:t>Hip Flexion</a:t>
            </a:r>
          </a:p>
          <a:p>
            <a:r>
              <a:rPr lang="en-US" dirty="0"/>
              <a:t>Mid Back (Thoracic Spine)</a:t>
            </a:r>
          </a:p>
        </p:txBody>
      </p:sp>
    </p:spTree>
    <p:extLst>
      <p:ext uri="{BB962C8B-B14F-4D97-AF65-F5344CB8AC3E}">
        <p14:creationId xmlns:p14="http://schemas.microsoft.com/office/powerpoint/2010/main" val="1504000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DE105-6C60-405B-86AD-FBE519A87C2E}"/>
              </a:ext>
            </a:extLst>
          </p:cNvPr>
          <p:cNvSpPr>
            <a:spLocks noGrp="1"/>
          </p:cNvSpPr>
          <p:nvPr>
            <p:ph type="title"/>
          </p:nvPr>
        </p:nvSpPr>
        <p:spPr>
          <a:xfrm>
            <a:off x="838200" y="318631"/>
            <a:ext cx="10515600" cy="1325563"/>
          </a:xfrm>
        </p:spPr>
        <p:txBody>
          <a:bodyPr/>
          <a:lstStyle/>
          <a:p>
            <a:r>
              <a:rPr lang="en-US" dirty="0"/>
              <a:t>Body Weight Squat</a:t>
            </a:r>
          </a:p>
        </p:txBody>
      </p:sp>
      <p:pic>
        <p:nvPicPr>
          <p:cNvPr id="3" name="Squat A">
            <a:hlinkClick r:id="" action="ppaction://media"/>
            <a:extLst>
              <a:ext uri="{FF2B5EF4-FFF2-40B4-BE49-F238E27FC236}">
                <a16:creationId xmlns:a16="http://schemas.microsoft.com/office/drawing/2014/main" id="{74B79F80-59C0-4D38-9982-CE979FA3BAD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33356" y="2544762"/>
            <a:ext cx="5393267" cy="2914651"/>
          </a:xfrm>
          <a:prstGeom prst="rect">
            <a:avLst/>
          </a:prstGeom>
        </p:spPr>
      </p:pic>
      <p:pic>
        <p:nvPicPr>
          <p:cNvPr id="10" name="VALGUS SQUAT">
            <a:hlinkClick r:id="" action="ppaction://media"/>
            <a:extLst>
              <a:ext uri="{FF2B5EF4-FFF2-40B4-BE49-F238E27FC236}">
                <a16:creationId xmlns:a16="http://schemas.microsoft.com/office/drawing/2014/main" id="{B0F70523-9D3E-4300-9319-3114FE9B0D81}"/>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8"/>
          <a:stretch>
            <a:fillRect/>
          </a:stretch>
        </p:blipFill>
        <p:spPr>
          <a:xfrm>
            <a:off x="6172200" y="2544763"/>
            <a:ext cx="5181600" cy="2914650"/>
          </a:xfrm>
        </p:spPr>
      </p:pic>
    </p:spTree>
    <p:extLst>
      <p:ext uri="{BB962C8B-B14F-4D97-AF65-F5344CB8AC3E}">
        <p14:creationId xmlns:p14="http://schemas.microsoft.com/office/powerpoint/2010/main" val="8592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1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fullScrn="1">
              <p:cMediaNode vol="80000">
                <p:cTn id="17" fill="hold" display="0">
                  <p:stCondLst>
                    <p:cond delay="indefinite"/>
                  </p:st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BC118-77FC-465E-8679-634E7BA764D8}"/>
              </a:ext>
            </a:extLst>
          </p:cNvPr>
          <p:cNvSpPr>
            <a:spLocks noGrp="1"/>
          </p:cNvSpPr>
          <p:nvPr>
            <p:ph type="title"/>
          </p:nvPr>
        </p:nvSpPr>
        <p:spPr/>
        <p:txBody>
          <a:bodyPr/>
          <a:lstStyle/>
          <a:p>
            <a:r>
              <a:rPr lang="en-US" dirty="0"/>
              <a:t>Single Leg Squat</a:t>
            </a:r>
          </a:p>
        </p:txBody>
      </p:sp>
      <p:sp>
        <p:nvSpPr>
          <p:cNvPr id="3" name="Content Placeholder 2">
            <a:extLst>
              <a:ext uri="{FF2B5EF4-FFF2-40B4-BE49-F238E27FC236}">
                <a16:creationId xmlns:a16="http://schemas.microsoft.com/office/drawing/2014/main" id="{6FE3C853-4E57-447C-86FE-31429C125B53}"/>
              </a:ext>
            </a:extLst>
          </p:cNvPr>
          <p:cNvSpPr>
            <a:spLocks noGrp="1"/>
          </p:cNvSpPr>
          <p:nvPr>
            <p:ph idx="1"/>
          </p:nvPr>
        </p:nvSpPr>
        <p:spPr/>
        <p:txBody>
          <a:bodyPr/>
          <a:lstStyle/>
          <a:p>
            <a:r>
              <a:rPr lang="en-US" dirty="0"/>
              <a:t>Running is as simple as balancing one foot. . . Over and over again.</a:t>
            </a:r>
          </a:p>
          <a:p>
            <a:r>
              <a:rPr lang="en-US" dirty="0"/>
              <a:t>SL Squat is a more complex way of assessing how an athlete can control pronation of the lower extremity.</a:t>
            </a:r>
          </a:p>
          <a:p>
            <a:r>
              <a:rPr lang="en-US" dirty="0"/>
              <a:t>Foot/Ankle</a:t>
            </a:r>
          </a:p>
          <a:p>
            <a:r>
              <a:rPr lang="en-US" dirty="0"/>
              <a:t>Knee</a:t>
            </a:r>
          </a:p>
          <a:p>
            <a:r>
              <a:rPr lang="en-US" dirty="0"/>
              <a:t>Pelvis</a:t>
            </a:r>
          </a:p>
          <a:p>
            <a:endParaRPr lang="en-US" dirty="0"/>
          </a:p>
        </p:txBody>
      </p:sp>
    </p:spTree>
    <p:extLst>
      <p:ext uri="{BB962C8B-B14F-4D97-AF65-F5344CB8AC3E}">
        <p14:creationId xmlns:p14="http://schemas.microsoft.com/office/powerpoint/2010/main" val="4091528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1D71-5722-48CD-A188-6DD8E31B7CA7}"/>
              </a:ext>
            </a:extLst>
          </p:cNvPr>
          <p:cNvSpPr>
            <a:spLocks noGrp="1"/>
          </p:cNvSpPr>
          <p:nvPr>
            <p:ph type="title"/>
          </p:nvPr>
        </p:nvSpPr>
        <p:spPr/>
        <p:txBody>
          <a:bodyPr/>
          <a:lstStyle/>
          <a:p>
            <a:r>
              <a:rPr lang="en-US" dirty="0"/>
              <a:t>Observe your Runners</a:t>
            </a:r>
          </a:p>
        </p:txBody>
      </p:sp>
      <p:sp>
        <p:nvSpPr>
          <p:cNvPr id="3" name="Content Placeholder 2">
            <a:extLst>
              <a:ext uri="{FF2B5EF4-FFF2-40B4-BE49-F238E27FC236}">
                <a16:creationId xmlns:a16="http://schemas.microsoft.com/office/drawing/2014/main" id="{9414D1DF-A5DA-4045-9350-2B8649E60BAD}"/>
              </a:ext>
            </a:extLst>
          </p:cNvPr>
          <p:cNvSpPr>
            <a:spLocks noGrp="1"/>
          </p:cNvSpPr>
          <p:nvPr>
            <p:ph idx="1"/>
          </p:nvPr>
        </p:nvSpPr>
        <p:spPr/>
        <p:txBody>
          <a:bodyPr>
            <a:normAutofit/>
          </a:bodyPr>
          <a:lstStyle/>
          <a:p>
            <a:r>
              <a:rPr lang="en-US" dirty="0"/>
              <a:t>Assess Running gait </a:t>
            </a:r>
          </a:p>
          <a:p>
            <a:pPr lvl="1"/>
            <a:r>
              <a:rPr lang="en-US" dirty="0"/>
              <a:t>Naked Eye</a:t>
            </a:r>
          </a:p>
          <a:p>
            <a:pPr lvl="1"/>
            <a:r>
              <a:rPr lang="en-US" dirty="0"/>
              <a:t>Picture/Video</a:t>
            </a:r>
          </a:p>
          <a:p>
            <a:r>
              <a:rPr lang="en-US" dirty="0"/>
              <a:t>What to look for</a:t>
            </a:r>
          </a:p>
          <a:p>
            <a:pPr lvl="1"/>
            <a:r>
              <a:rPr lang="en-US" dirty="0"/>
              <a:t>Foot Strike</a:t>
            </a:r>
          </a:p>
          <a:p>
            <a:pPr lvl="1"/>
            <a:r>
              <a:rPr lang="en-US" dirty="0"/>
              <a:t>Knees crossing midline</a:t>
            </a:r>
          </a:p>
          <a:p>
            <a:pPr lvl="1"/>
            <a:r>
              <a:rPr lang="en-US" dirty="0"/>
              <a:t>Pelvis Drop</a:t>
            </a:r>
          </a:p>
          <a:p>
            <a:r>
              <a:rPr lang="en-US" dirty="0"/>
              <a:t>How do you use this information as a coach?</a:t>
            </a:r>
          </a:p>
          <a:p>
            <a:pPr lvl="1"/>
            <a:r>
              <a:rPr lang="en-US" dirty="0"/>
              <a:t> Hard day become an easy day?</a:t>
            </a:r>
          </a:p>
          <a:p>
            <a:pPr lvl="1"/>
            <a:r>
              <a:rPr lang="en-US" dirty="0"/>
              <a:t>Art of coaching</a:t>
            </a:r>
          </a:p>
          <a:p>
            <a:endParaRPr lang="en-US" dirty="0"/>
          </a:p>
        </p:txBody>
      </p:sp>
    </p:spTree>
    <p:extLst>
      <p:ext uri="{BB962C8B-B14F-4D97-AF65-F5344CB8AC3E}">
        <p14:creationId xmlns:p14="http://schemas.microsoft.com/office/powerpoint/2010/main" val="120012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F28488-B026-4A13-8D14-841B8F548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4593" cy="6858000"/>
          </a:xfrm>
          <a:prstGeom prst="rect">
            <a:avLst/>
          </a:prstGeom>
        </p:spPr>
      </p:pic>
    </p:spTree>
    <p:extLst>
      <p:ext uri="{BB962C8B-B14F-4D97-AF65-F5344CB8AC3E}">
        <p14:creationId xmlns:p14="http://schemas.microsoft.com/office/powerpoint/2010/main" val="2000739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E9EA3F-5BFD-46CC-8FE0-1E8769C63E6B}"/>
              </a:ext>
            </a:extLst>
          </p:cNvPr>
          <p:cNvSpPr>
            <a:spLocks noGrp="1"/>
          </p:cNvSpPr>
          <p:nvPr>
            <p:ph type="title"/>
          </p:nvPr>
        </p:nvSpPr>
        <p:spPr/>
        <p:txBody>
          <a:bodyPr/>
          <a:lstStyle/>
          <a:p>
            <a:pPr algn="ctr"/>
            <a:r>
              <a:rPr lang="en-US" dirty="0"/>
              <a:t>Rotator Cuff of the Hip</a:t>
            </a:r>
          </a:p>
        </p:txBody>
      </p:sp>
      <p:pic>
        <p:nvPicPr>
          <p:cNvPr id="8" name="Content Placeholder 7">
            <a:extLst>
              <a:ext uri="{FF2B5EF4-FFF2-40B4-BE49-F238E27FC236}">
                <a16:creationId xmlns:a16="http://schemas.microsoft.com/office/drawing/2014/main" id="{0120A985-052E-4802-830D-D1F7031CC47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08993" y="1944415"/>
            <a:ext cx="4740166" cy="4099034"/>
          </a:xfrm>
        </p:spPr>
      </p:pic>
      <p:pic>
        <p:nvPicPr>
          <p:cNvPr id="1026" name="Picture 2" descr="Image result for free image of baseball pitcher">
            <a:extLst>
              <a:ext uri="{FF2B5EF4-FFF2-40B4-BE49-F238E27FC236}">
                <a16:creationId xmlns:a16="http://schemas.microsoft.com/office/drawing/2014/main" id="{4D511488-200A-422D-AFE0-8B7884C0C217}"/>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705600" y="1944415"/>
            <a:ext cx="4648200" cy="4099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583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40B0F-1CE2-4C34-B522-DB870BD3C712}"/>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Rotator Cuff of the Hip</a:t>
            </a:r>
          </a:p>
        </p:txBody>
      </p:sp>
      <p:pic>
        <p:nvPicPr>
          <p:cNvPr id="15" name="Content Placeholder 5">
            <a:extLst>
              <a:ext uri="{FF2B5EF4-FFF2-40B4-BE49-F238E27FC236}">
                <a16:creationId xmlns:a16="http://schemas.microsoft.com/office/drawing/2014/main" id="{EDB1A684-336B-4427-BDA8-C633B57832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878" r="2" b="9906"/>
          <a:stretch/>
        </p:blipFill>
        <p:spPr>
          <a:xfrm>
            <a:off x="20" y="10"/>
            <a:ext cx="4635571" cy="6857990"/>
          </a:xfrm>
          <a:prstGeom prst="rect">
            <a:avLst/>
          </a:prstGeom>
          <a:effectLst/>
        </p:spPr>
      </p:pic>
      <p:cxnSp>
        <p:nvCxnSpPr>
          <p:cNvPr id="22" name="Straight Connector 2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4BBCC"/>
            </a:solidFill>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0BD494FB-5D33-409C-B410-44DB70A5EF8D}"/>
              </a:ext>
            </a:extLst>
          </p:cNvPr>
          <p:cNvSpPr>
            <a:spLocks noGrp="1"/>
          </p:cNvSpPr>
          <p:nvPr>
            <p:ph sz="half" idx="1"/>
          </p:nvPr>
        </p:nvSpPr>
        <p:spPr>
          <a:xfrm>
            <a:off x="4965431" y="2438400"/>
            <a:ext cx="6586489" cy="3785419"/>
          </a:xfrm>
        </p:spPr>
        <p:txBody>
          <a:bodyPr vert="horz" lIns="91440" tIns="45720" rIns="91440" bIns="45720" rtlCol="0">
            <a:normAutofit/>
          </a:bodyPr>
          <a:lstStyle/>
          <a:p>
            <a:r>
              <a:rPr lang="en-US" sz="2000" dirty="0"/>
              <a:t>Gluteus Medius/</a:t>
            </a:r>
            <a:r>
              <a:rPr lang="en-US" sz="2000" dirty="0" err="1"/>
              <a:t>Minimus</a:t>
            </a:r>
            <a:r>
              <a:rPr lang="en-US" sz="2000" dirty="0"/>
              <a:t> and Gluteus Maximus</a:t>
            </a:r>
          </a:p>
          <a:p>
            <a:r>
              <a:rPr lang="en-US" sz="2000" dirty="0"/>
              <a:t>Functional Anatomy</a:t>
            </a:r>
          </a:p>
          <a:p>
            <a:pPr lvl="1"/>
            <a:r>
              <a:rPr lang="en-US" sz="1600" dirty="0"/>
              <a:t>Abduct and Extend the hip</a:t>
            </a:r>
          </a:p>
          <a:p>
            <a:pPr lvl="1"/>
            <a:r>
              <a:rPr lang="en-US" sz="1600" dirty="0"/>
              <a:t>stabilize pelvis during single leg activities</a:t>
            </a:r>
          </a:p>
          <a:p>
            <a:pPr lvl="1"/>
            <a:r>
              <a:rPr lang="en-US" sz="1600" dirty="0"/>
              <a:t>Control lower extremity PRONATION</a:t>
            </a:r>
          </a:p>
          <a:p>
            <a:pPr marL="0" indent="0">
              <a:buNone/>
            </a:pPr>
            <a:endParaRPr lang="en-US" sz="1600" dirty="0"/>
          </a:p>
          <a:p>
            <a:pPr marL="0" indent="0">
              <a:buNone/>
            </a:pPr>
            <a:r>
              <a:rPr lang="en-US" sz="1600" dirty="0"/>
              <a:t>Research has demonstrated that abnormal hip function is related to a number of lower extremity and low back conditions.</a:t>
            </a:r>
          </a:p>
          <a:p>
            <a:pPr marL="0" indent="0">
              <a:buNone/>
            </a:pPr>
            <a:endParaRPr lang="en-US" sz="2000" dirty="0"/>
          </a:p>
          <a:p>
            <a:pPr marL="0" indent="0">
              <a:buNone/>
            </a:pPr>
            <a:r>
              <a:rPr lang="en-US" sz="2000" dirty="0"/>
              <a:t>There is a simple explanation why our hip function in society is so poor . . . You are sitting on it.</a:t>
            </a:r>
            <a:endParaRPr lang="en-US" sz="1600" dirty="0"/>
          </a:p>
        </p:txBody>
      </p:sp>
    </p:spTree>
    <p:extLst>
      <p:ext uri="{BB962C8B-B14F-4D97-AF65-F5344CB8AC3E}">
        <p14:creationId xmlns:p14="http://schemas.microsoft.com/office/powerpoint/2010/main" val="623144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DA537-9EAD-4C2A-8B8C-B5471C6F5D65}"/>
              </a:ext>
            </a:extLst>
          </p:cNvPr>
          <p:cNvSpPr>
            <a:spLocks noGrp="1"/>
          </p:cNvSpPr>
          <p:nvPr>
            <p:ph type="title"/>
          </p:nvPr>
        </p:nvSpPr>
        <p:spPr/>
        <p:txBody>
          <a:bodyPr/>
          <a:lstStyle/>
          <a:p>
            <a:r>
              <a:rPr lang="en-US" dirty="0">
                <a:latin typeface="Segoe UI Light" panose="020B0702040204020203" pitchFamily="34" charset="0"/>
                <a:ea typeface="Segoe UI Light" panose="020B0702040204020203" pitchFamily="34" charset="0"/>
                <a:cs typeface="Segoe UI" panose="020B0502040204020203" pitchFamily="34" charset="0"/>
              </a:rPr>
              <a:t>Related topics to research</a:t>
            </a:r>
          </a:p>
        </p:txBody>
      </p:sp>
      <p:sp>
        <p:nvSpPr>
          <p:cNvPr id="3" name="Content Placeholder 2">
            <a:extLst>
              <a:ext uri="{FF2B5EF4-FFF2-40B4-BE49-F238E27FC236}">
                <a16:creationId xmlns:a16="http://schemas.microsoft.com/office/drawing/2014/main" id="{60106C6B-49E2-4E93-AEC3-AA4886AC999D}"/>
              </a:ext>
            </a:extLst>
          </p:cNvPr>
          <p:cNvSpPr>
            <a:spLocks noGrp="1"/>
          </p:cNvSpPr>
          <p:nvPr>
            <p:ph idx="1"/>
          </p:nvPr>
        </p:nvSpPr>
        <p:spPr>
          <a:xfrm>
            <a:off x="838200" y="1625936"/>
            <a:ext cx="4978408" cy="4351338"/>
          </a:xfrm>
        </p:spPr>
        <p:txBody>
          <a:bodyPr/>
          <a:lstStyle/>
          <a:p>
            <a:r>
              <a:rPr lang="en-US" dirty="0">
                <a:latin typeface="Segoe UI Semilight" panose="020B0702040204020203" pitchFamily="34" charset="0"/>
                <a:ea typeface="Segoe UI Semilight" panose="020B0702040204020203" pitchFamily="34" charset="0"/>
                <a:cs typeface="Segoe UI" panose="020B0502040204020203" pitchFamily="34" charset="0"/>
              </a:rPr>
              <a:t>Accident</a:t>
            </a:r>
          </a:p>
          <a:p>
            <a:r>
              <a:rPr lang="en-US" dirty="0">
                <a:latin typeface="Segoe UI Semilight" panose="020B0702040204020203" pitchFamily="34" charset="0"/>
                <a:ea typeface="Segoe UI Semilight" panose="020B0702040204020203" pitchFamily="34" charset="0"/>
                <a:cs typeface="Segoe UI" panose="020B0502040204020203" pitchFamily="34" charset="0"/>
              </a:rPr>
              <a:t>Wounds</a:t>
            </a:r>
          </a:p>
          <a:p>
            <a:r>
              <a:rPr lang="en-US" dirty="0">
                <a:latin typeface="Segoe UI Semilight" panose="020B0702040204020203" pitchFamily="34" charset="0"/>
                <a:ea typeface="Segoe UI Semilight" panose="020B0702040204020203" pitchFamily="34" charset="0"/>
                <a:cs typeface="Segoe UI" panose="020B0502040204020203" pitchFamily="34" charset="0"/>
              </a:rPr>
              <a:t>Penetrating trauma</a:t>
            </a:r>
          </a:p>
          <a:p>
            <a:r>
              <a:rPr lang="en-US" dirty="0">
                <a:latin typeface="Segoe UI Semilight" panose="020B0702040204020203" pitchFamily="34" charset="0"/>
                <a:ea typeface="Segoe UI Semilight" panose="020B0702040204020203" pitchFamily="34" charset="0"/>
                <a:cs typeface="Segoe UI" panose="020B0502040204020203" pitchFamily="34" charset="0"/>
              </a:rPr>
              <a:t>Golfer's elbow</a:t>
            </a:r>
          </a:p>
          <a:p>
            <a:r>
              <a:rPr lang="en-US" dirty="0">
                <a:latin typeface="Segoe UI Semilight" panose="020B0702040204020203" pitchFamily="34" charset="0"/>
                <a:ea typeface="Segoe UI Semilight" panose="020B0702040204020203" pitchFamily="34" charset="0"/>
                <a:cs typeface="Segoe UI" panose="020B0502040204020203" pitchFamily="34" charset="0"/>
              </a:rPr>
              <a:t>Ruptured spleen</a:t>
            </a:r>
          </a:p>
        </p:txBody>
      </p:sp>
      <p:grpSp>
        <p:nvGrpSpPr>
          <p:cNvPr id="4" name="Group 3">
            <a:extLst>
              <a:ext uri="{FF2B5EF4-FFF2-40B4-BE49-F238E27FC236}">
                <a16:creationId xmlns:a16="http://schemas.microsoft.com/office/drawing/2014/main" id="{5F891352-0AB3-4D77-AA93-8E0A1738F8F4}"/>
              </a:ext>
            </a:extLst>
          </p:cNvPr>
          <p:cNvGrpSpPr/>
          <p:nvPr/>
        </p:nvGrpSpPr>
        <p:grpSpPr>
          <a:xfrm>
            <a:off x="5943601" y="1609726"/>
            <a:ext cx="5406259" cy="2023909"/>
            <a:chOff x="5943601" y="1609726"/>
            <a:chExt cx="5406259" cy="2023909"/>
          </a:xfrm>
        </p:grpSpPr>
        <p:sp>
          <p:nvSpPr>
            <p:cNvPr id="5" name="Rectangle 5">
              <a:extLst>
                <a:ext uri="{FF2B5EF4-FFF2-40B4-BE49-F238E27FC236}">
                  <a16:creationId xmlns:a16="http://schemas.microsoft.com/office/drawing/2014/main" id="{20526183-096D-4868-AE2D-0200EE5F1D5D}"/>
                </a:ext>
              </a:extLst>
            </p:cNvPr>
            <p:cNvSpPr/>
            <p:nvPr/>
          </p:nvSpPr>
          <p:spPr>
            <a:xfrm>
              <a:off x="5943601" y="1609726"/>
              <a:ext cx="5406259" cy="20193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6" name="TextBox 4">
              <a:extLst>
                <a:ext uri="{FF2B5EF4-FFF2-40B4-BE49-F238E27FC236}">
                  <a16:creationId xmlns:a16="http://schemas.microsoft.com/office/drawing/2014/main" id="{E9B136C8-7575-43EF-A6F3-EC4F69800828}"/>
                </a:ext>
              </a:extLst>
            </p:cNvPr>
            <p:cNvSpPr txBox="1"/>
            <p:nvPr/>
          </p:nvSpPr>
          <p:spPr>
            <a:xfrm>
              <a:off x="6189439" y="1827382"/>
              <a:ext cx="2849999" cy="307777"/>
            </a:xfrm>
            <a:prstGeom prst="rect">
              <a:avLst/>
            </a:prstGeom>
            <a:noFill/>
          </p:spPr>
          <p:txBody>
            <a:bodyPr wrap="square" rtlCol="0">
              <a:spAutoFit/>
            </a:bodyPr>
            <a:lstStyle/>
            <a:p>
              <a:pPr>
                <a:spcAft>
                  <a:spcPts val="1200"/>
                </a:spcAft>
              </a:pPr>
              <a:r>
                <a:rPr lang="en-US" sz="1400" dirty="0">
                  <a:solidFill>
                    <a:srgbClr val="D24726"/>
                  </a:solidFill>
                  <a:latin typeface="Segoe UI Semilight" panose="020B0402040204020203" pitchFamily="34" charset="0"/>
                  <a:cs typeface="Segoe UI Semilight" panose="020B0402040204020203" pitchFamily="34" charset="0"/>
                </a:rPr>
                <a:t>Use Smart Lookup to learn more</a:t>
              </a:r>
              <a:endParaRPr lang="en-US" sz="1400" dirty="0">
                <a:solidFill>
                  <a:srgbClr val="D24726"/>
                </a:solidFill>
                <a:latin typeface="Segoe UI Semilight" panose="020B0402040204020203" pitchFamily="34" charset="0"/>
                <a:ea typeface="Segoe UI Symbol" panose="020B0502040204020203" pitchFamily="34" charset="0"/>
                <a:cs typeface="Segoe UI Semilight" panose="020B0402040204020203" pitchFamily="34" charset="0"/>
              </a:endParaRPr>
            </a:p>
          </p:txBody>
        </p:sp>
        <p:sp>
          <p:nvSpPr>
            <p:cNvPr id="7" name="TextBox 7">
              <a:extLst>
                <a:ext uri="{FF2B5EF4-FFF2-40B4-BE49-F238E27FC236}">
                  <a16:creationId xmlns:a16="http://schemas.microsoft.com/office/drawing/2014/main" id="{F5C6FF1D-DFD2-4DBD-BDE7-F882DDC6DC74}"/>
                </a:ext>
              </a:extLst>
            </p:cNvPr>
            <p:cNvSpPr txBox="1"/>
            <p:nvPr/>
          </p:nvSpPr>
          <p:spPr>
            <a:xfrm>
              <a:off x="6450618" y="2207781"/>
              <a:ext cx="2626919" cy="954107"/>
            </a:xfrm>
            <a:prstGeom prst="rect">
              <a:avLst/>
            </a:prstGeom>
            <a:noFill/>
          </p:spPr>
          <p:txBody>
            <a:bodyPr wrap="square" rtlCol="0">
              <a:spAutoFit/>
            </a:bodyPr>
            <a:lstStyle/>
            <a:p>
              <a:pPr>
                <a:spcAft>
                  <a:spcPts val="1200"/>
                </a:spcAft>
              </a:pPr>
              <a:r>
                <a:rPr lang="en-US" sz="1200" dirty="0">
                  <a:solidFill>
                    <a:schemeClr val="tx1">
                      <a:lumMod val="65000"/>
                      <a:lumOff val="35000"/>
                    </a:schemeClr>
                  </a:solidFill>
                  <a:latin typeface="Segoe UI Semilight" panose="020B0402040204020203" pitchFamily="34" charset="0"/>
                  <a:ea typeface="Segoe UI Symbol" panose="020B0502040204020203" pitchFamily="34" charset="0"/>
                  <a:cs typeface="Segoe UI Semilight" panose="020B0402040204020203" pitchFamily="34" charset="0"/>
                </a:rPr>
                <a:t>Highlight one of the related topics</a:t>
              </a:r>
            </a:p>
            <a:p>
              <a:pPr>
                <a:spcAft>
                  <a:spcPts val="1200"/>
                </a:spcAft>
              </a:pPr>
              <a:r>
                <a:rPr lang="en-US" sz="1200" dirty="0">
                  <a:solidFill>
                    <a:schemeClr val="tx1">
                      <a:lumMod val="65000"/>
                      <a:lumOff val="35000"/>
                    </a:schemeClr>
                  </a:solidFill>
                  <a:latin typeface="Segoe UI Semilight" panose="020B0402040204020203" pitchFamily="34" charset="0"/>
                  <a:ea typeface="Segoe UI Symbol" panose="020B0502040204020203" pitchFamily="34" charset="0"/>
                  <a:cs typeface="Segoe UI Semilight" panose="020B0402040204020203" pitchFamily="34" charset="0"/>
                </a:rPr>
                <a:t>Right-click on the topic</a:t>
              </a:r>
            </a:p>
            <a:p>
              <a:pPr marL="174625" indent="-174625">
                <a:spcAft>
                  <a:spcPts val="1200"/>
                </a:spcAft>
              </a:pPr>
              <a:r>
                <a:rPr lang="en-US" sz="1200" dirty="0">
                  <a:solidFill>
                    <a:schemeClr val="tx1">
                      <a:lumMod val="65000"/>
                      <a:lumOff val="35000"/>
                    </a:schemeClr>
                  </a:solidFill>
                  <a:latin typeface="Segoe UI Semilight" panose="020B0402040204020203" pitchFamily="34" charset="0"/>
                  <a:ea typeface="Segoe UI Symbol" panose="020B0502040204020203" pitchFamily="34" charset="0"/>
                  <a:cs typeface="Segoe UI Semilight" panose="020B0402040204020203" pitchFamily="34" charset="0"/>
                </a:rPr>
                <a:t>Choose "Smart Lookup"</a:t>
              </a:r>
            </a:p>
          </p:txBody>
        </p:sp>
        <p:grpSp>
          <p:nvGrpSpPr>
            <p:cNvPr id="8" name="Group 12">
              <a:extLst>
                <a:ext uri="{FF2B5EF4-FFF2-40B4-BE49-F238E27FC236}">
                  <a16:creationId xmlns:a16="http://schemas.microsoft.com/office/drawing/2014/main" id="{58C4CE24-6148-4604-B285-49040644B37D}"/>
                </a:ext>
              </a:extLst>
            </p:cNvPr>
            <p:cNvGrpSpPr/>
            <p:nvPr/>
          </p:nvGrpSpPr>
          <p:grpSpPr>
            <a:xfrm>
              <a:off x="6273657" y="2228149"/>
              <a:ext cx="188600" cy="246221"/>
              <a:chOff x="5978838" y="2209102"/>
              <a:chExt cx="188600" cy="246221"/>
            </a:xfrm>
          </p:grpSpPr>
          <p:sp>
            <p:nvSpPr>
              <p:cNvPr id="16" name="Oval 9">
                <a:extLst>
                  <a:ext uri="{FF2B5EF4-FFF2-40B4-BE49-F238E27FC236}">
                    <a16:creationId xmlns:a16="http://schemas.microsoft.com/office/drawing/2014/main" id="{AB6051AB-2E0C-4F74-AA09-3E8DBF11667D}"/>
                  </a:ext>
                </a:extLst>
              </p:cNvPr>
              <p:cNvSpPr/>
              <p:nvPr/>
            </p:nvSpPr>
            <p:spPr>
              <a:xfrm>
                <a:off x="5978839" y="2237913"/>
                <a:ext cx="188599" cy="188599"/>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extBox 11">
                <a:extLst>
                  <a:ext uri="{FF2B5EF4-FFF2-40B4-BE49-F238E27FC236}">
                    <a16:creationId xmlns:a16="http://schemas.microsoft.com/office/drawing/2014/main" id="{97FDCC9F-9887-487F-8C6D-BBB3CB2773C3}"/>
                  </a:ext>
                </a:extLst>
              </p:cNvPr>
              <p:cNvSpPr txBox="1">
                <a:spLocks noChangeAspect="1"/>
              </p:cNvSpPr>
              <p:nvPr/>
            </p:nvSpPr>
            <p:spPr>
              <a:xfrm>
                <a:off x="5978838" y="2209102"/>
                <a:ext cx="188599" cy="246221"/>
              </a:xfrm>
              <a:prstGeom prst="rect">
                <a:avLst/>
              </a:prstGeom>
              <a:noFill/>
            </p:spPr>
            <p:txBody>
              <a:bodyPr wrap="square" rtlCol="0">
                <a:spAutoFit/>
              </a:bodyPr>
              <a:lstStyle/>
              <a:p>
                <a:pPr algn="ctr"/>
                <a:r>
                  <a:rPr lang="en-US" sz="1000" dirty="0">
                    <a:solidFill>
                      <a:schemeClr val="bg1"/>
                    </a:solidFill>
                    <a:latin typeface="Segoe UI Semibold" panose="020B0702040204020203" pitchFamily="34" charset="0"/>
                    <a:cs typeface="Segoe UI Semibold" panose="020B0702040204020203" pitchFamily="34" charset="0"/>
                  </a:rPr>
                  <a:t>1</a:t>
                </a:r>
              </a:p>
            </p:txBody>
          </p:sp>
        </p:grpSp>
        <p:grpSp>
          <p:nvGrpSpPr>
            <p:cNvPr id="9" name="Group 13">
              <a:extLst>
                <a:ext uri="{FF2B5EF4-FFF2-40B4-BE49-F238E27FC236}">
                  <a16:creationId xmlns:a16="http://schemas.microsoft.com/office/drawing/2014/main" id="{D9700851-3B5E-45AB-991B-762DE0355EF6}"/>
                </a:ext>
              </a:extLst>
            </p:cNvPr>
            <p:cNvGrpSpPr/>
            <p:nvPr/>
          </p:nvGrpSpPr>
          <p:grpSpPr>
            <a:xfrm>
              <a:off x="6273657" y="2563905"/>
              <a:ext cx="188600" cy="246221"/>
              <a:chOff x="5978838" y="2209102"/>
              <a:chExt cx="188600" cy="246221"/>
            </a:xfrm>
          </p:grpSpPr>
          <p:sp>
            <p:nvSpPr>
              <p:cNvPr id="14" name="Oval 14">
                <a:extLst>
                  <a:ext uri="{FF2B5EF4-FFF2-40B4-BE49-F238E27FC236}">
                    <a16:creationId xmlns:a16="http://schemas.microsoft.com/office/drawing/2014/main" id="{0FDC7121-EA5E-4996-B879-22CC04BEA201}"/>
                  </a:ext>
                </a:extLst>
              </p:cNvPr>
              <p:cNvSpPr/>
              <p:nvPr/>
            </p:nvSpPr>
            <p:spPr>
              <a:xfrm>
                <a:off x="5978839" y="2237913"/>
                <a:ext cx="188599" cy="188599"/>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extBox 15">
                <a:extLst>
                  <a:ext uri="{FF2B5EF4-FFF2-40B4-BE49-F238E27FC236}">
                    <a16:creationId xmlns:a16="http://schemas.microsoft.com/office/drawing/2014/main" id="{B4BBF7ED-662E-4BA3-83B6-05208C9B757A}"/>
                  </a:ext>
                </a:extLst>
              </p:cNvPr>
              <p:cNvSpPr txBox="1">
                <a:spLocks noChangeAspect="1"/>
              </p:cNvSpPr>
              <p:nvPr/>
            </p:nvSpPr>
            <p:spPr>
              <a:xfrm>
                <a:off x="5978838" y="2209102"/>
                <a:ext cx="188599" cy="246221"/>
              </a:xfrm>
              <a:prstGeom prst="rect">
                <a:avLst/>
              </a:prstGeom>
              <a:noFill/>
            </p:spPr>
            <p:txBody>
              <a:bodyPr wrap="square" rtlCol="0">
                <a:spAutoFit/>
              </a:bodyPr>
              <a:lstStyle/>
              <a:p>
                <a:pPr algn="ctr"/>
                <a:r>
                  <a:rPr lang="en-US" sz="1000" dirty="0">
                    <a:solidFill>
                      <a:schemeClr val="bg1"/>
                    </a:solidFill>
                    <a:latin typeface="Segoe UI Semibold" panose="020B0702040204020203" pitchFamily="34" charset="0"/>
                    <a:cs typeface="Segoe UI Semibold" panose="020B0702040204020203" pitchFamily="34" charset="0"/>
                  </a:rPr>
                  <a:t>2</a:t>
                </a:r>
              </a:p>
            </p:txBody>
          </p:sp>
        </p:grpSp>
        <p:grpSp>
          <p:nvGrpSpPr>
            <p:cNvPr id="10" name="Group 16">
              <a:extLst>
                <a:ext uri="{FF2B5EF4-FFF2-40B4-BE49-F238E27FC236}">
                  <a16:creationId xmlns:a16="http://schemas.microsoft.com/office/drawing/2014/main" id="{8CC6D345-719C-4EA8-9CCC-735633CC607F}"/>
                </a:ext>
              </a:extLst>
            </p:cNvPr>
            <p:cNvGrpSpPr/>
            <p:nvPr/>
          </p:nvGrpSpPr>
          <p:grpSpPr>
            <a:xfrm>
              <a:off x="6273657" y="2902042"/>
              <a:ext cx="188600" cy="246221"/>
              <a:chOff x="5978838" y="2209102"/>
              <a:chExt cx="188600" cy="246221"/>
            </a:xfrm>
          </p:grpSpPr>
          <p:sp>
            <p:nvSpPr>
              <p:cNvPr id="12" name="Oval 17">
                <a:extLst>
                  <a:ext uri="{FF2B5EF4-FFF2-40B4-BE49-F238E27FC236}">
                    <a16:creationId xmlns:a16="http://schemas.microsoft.com/office/drawing/2014/main" id="{2E56D573-7C3B-46F0-982D-5DD5D53E931B}"/>
                  </a:ext>
                </a:extLst>
              </p:cNvPr>
              <p:cNvSpPr/>
              <p:nvPr/>
            </p:nvSpPr>
            <p:spPr>
              <a:xfrm>
                <a:off x="5978839" y="2237913"/>
                <a:ext cx="188599" cy="188599"/>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TextBox 18">
                <a:extLst>
                  <a:ext uri="{FF2B5EF4-FFF2-40B4-BE49-F238E27FC236}">
                    <a16:creationId xmlns:a16="http://schemas.microsoft.com/office/drawing/2014/main" id="{A400E4DB-EAAB-40EC-B86F-2B5325C2941B}"/>
                  </a:ext>
                </a:extLst>
              </p:cNvPr>
              <p:cNvSpPr txBox="1">
                <a:spLocks noChangeAspect="1"/>
              </p:cNvSpPr>
              <p:nvPr/>
            </p:nvSpPr>
            <p:spPr>
              <a:xfrm>
                <a:off x="5978838" y="2209102"/>
                <a:ext cx="188599" cy="246221"/>
              </a:xfrm>
              <a:prstGeom prst="rect">
                <a:avLst/>
              </a:prstGeom>
              <a:noFill/>
            </p:spPr>
            <p:txBody>
              <a:bodyPr wrap="square" rtlCol="0">
                <a:spAutoFit/>
              </a:bodyPr>
              <a:lstStyle/>
              <a:p>
                <a:pPr algn="ctr"/>
                <a:r>
                  <a:rPr lang="en-US" sz="1000" dirty="0">
                    <a:solidFill>
                      <a:schemeClr val="bg1"/>
                    </a:solidFill>
                    <a:latin typeface="Segoe UI Semibold" panose="020B0702040204020203" pitchFamily="34" charset="0"/>
                    <a:cs typeface="Segoe UI Semibold" panose="020B0702040204020203" pitchFamily="34" charset="0"/>
                  </a:rPr>
                  <a:t>3</a:t>
                </a:r>
              </a:p>
            </p:txBody>
          </p:sp>
        </p:grpSp>
        <p:pic>
          <p:nvPicPr>
            <p:cNvPr id="11" name="Picture 19" descr="Smart Lookup button in the context menu">
              <a:extLst>
                <a:ext uri="{FF2B5EF4-FFF2-40B4-BE49-F238E27FC236}">
                  <a16:creationId xmlns:a16="http://schemas.microsoft.com/office/drawing/2014/main" id="{5C48F155-F4FF-4D72-879B-DE6D7269D894}"/>
                </a:ext>
              </a:extLst>
            </p:cNvPr>
            <p:cNvPicPr>
              <a:picLocks noChangeAspect="1"/>
            </p:cNvPicPr>
            <p:nvPr/>
          </p:nvPicPr>
          <p:blipFill rotWithShape="1">
            <a:blip r:embed="rId2"/>
            <a:srcRect b="4437"/>
            <a:stretch/>
          </p:blipFill>
          <p:spPr>
            <a:xfrm>
              <a:off x="9166431" y="1836907"/>
              <a:ext cx="1875163" cy="1796728"/>
            </a:xfrm>
            <a:prstGeom prst="rect">
              <a:avLst/>
            </a:prstGeom>
          </p:spPr>
        </p:pic>
      </p:grpSp>
    </p:spTree>
    <p:extLst>
      <p:ext uri="{BB962C8B-B14F-4D97-AF65-F5344CB8AC3E}">
        <p14:creationId xmlns:p14="http://schemas.microsoft.com/office/powerpoint/2010/main" val="1683866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ECEB1-E1A9-40E9-BF32-616E9CFDC953}"/>
              </a:ext>
            </a:extLst>
          </p:cNvPr>
          <p:cNvSpPr>
            <a:spLocks noGrp="1"/>
          </p:cNvSpPr>
          <p:nvPr>
            <p:ph type="title"/>
          </p:nvPr>
        </p:nvSpPr>
        <p:spPr>
          <a:xfrm>
            <a:off x="5116878" y="629266"/>
            <a:ext cx="6422849" cy="1676603"/>
          </a:xfrm>
        </p:spPr>
        <p:txBody>
          <a:bodyPr vert="horz" lIns="91440" tIns="45720" rIns="91440" bIns="45720" rtlCol="0" anchor="ctr">
            <a:normAutofit/>
          </a:bodyPr>
          <a:lstStyle/>
          <a:p>
            <a:r>
              <a:rPr lang="en-US" kern="1200">
                <a:solidFill>
                  <a:schemeClr val="tx1"/>
                </a:solidFill>
                <a:latin typeface="+mj-lt"/>
                <a:ea typeface="+mj-ea"/>
                <a:cs typeface="+mj-cs"/>
              </a:rPr>
              <a:t>Lower Crossed Syndrome</a:t>
            </a:r>
          </a:p>
        </p:txBody>
      </p:sp>
      <p:sp>
        <p:nvSpPr>
          <p:cNvPr id="18" name="Rectangle 17">
            <a:extLst>
              <a:ext uri="{FF2B5EF4-FFF2-40B4-BE49-F238E27FC236}">
                <a16:creationId xmlns:a16="http://schemas.microsoft.com/office/drawing/2014/main" id="{A98BC887-4916-4227-9F48-3B078D23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8F5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9">
            <a:extLst>
              <a:ext uri="{FF2B5EF4-FFF2-40B4-BE49-F238E27FC236}">
                <a16:creationId xmlns:a16="http://schemas.microsoft.com/office/drawing/2014/main" id="{1AD6DCFA-0E71-4650-A5E4-3C20E73EB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4" descr="Lower Crossed Syndrome2">
            <a:extLst>
              <a:ext uri="{FF2B5EF4-FFF2-40B4-BE49-F238E27FC236}">
                <a16:creationId xmlns:a16="http://schemas.microsoft.com/office/drawing/2014/main" id="{85D4A417-475C-48FB-95EC-65C90E9A57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81" r="4" b="9086"/>
          <a:stretch/>
        </p:blipFill>
        <p:spPr>
          <a:xfrm>
            <a:off x="804672" y="803049"/>
            <a:ext cx="3026664" cy="247074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Content Placeholder 6" descr="sitting1">
            <a:extLst>
              <a:ext uri="{FF2B5EF4-FFF2-40B4-BE49-F238E27FC236}">
                <a16:creationId xmlns:a16="http://schemas.microsoft.com/office/drawing/2014/main" id="{FF19BE19-48D3-4FC7-A0A0-680E5CF730E3}"/>
              </a:ext>
            </a:extLst>
          </p:cNvPr>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t="16851" r="-2" b="20455"/>
          <a:stretch/>
        </p:blipFill>
        <p:spPr>
          <a:xfrm>
            <a:off x="804672" y="3461344"/>
            <a:ext cx="3026663" cy="2438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Content Placeholder 14">
            <a:extLst>
              <a:ext uri="{FF2B5EF4-FFF2-40B4-BE49-F238E27FC236}">
                <a16:creationId xmlns:a16="http://schemas.microsoft.com/office/drawing/2014/main" id="{6F8E493B-DB8F-4B5B-8FF4-CE3F50BA5A60}"/>
              </a:ext>
            </a:extLst>
          </p:cNvPr>
          <p:cNvSpPr>
            <a:spLocks noGrp="1"/>
          </p:cNvSpPr>
          <p:nvPr>
            <p:ph sz="half" idx="2"/>
          </p:nvPr>
        </p:nvSpPr>
        <p:spPr>
          <a:xfrm>
            <a:off x="5116880" y="2438400"/>
            <a:ext cx="6422848" cy="1818011"/>
          </a:xfrm>
        </p:spPr>
        <p:txBody>
          <a:bodyPr vert="horz" lIns="91440" tIns="45720" rIns="91440" bIns="45720" rtlCol="0">
            <a:normAutofit/>
          </a:bodyPr>
          <a:lstStyle/>
          <a:p>
            <a:r>
              <a:rPr lang="en-US" sz="2000" dirty="0"/>
              <a:t>Prolonged periods of sitting results in a very predictable pattern of muscular weakness and tightness that can result in an abnormal pelvic posture.</a:t>
            </a:r>
          </a:p>
          <a:p>
            <a:r>
              <a:rPr lang="en-US" sz="2000" dirty="0"/>
              <a:t>Weak/Inhibited = glutes, abdominals,</a:t>
            </a:r>
          </a:p>
          <a:p>
            <a:r>
              <a:rPr lang="en-US" sz="2000" dirty="0"/>
              <a:t>Tight/Overactive = Iliopsoas, quadriceps, erector spinae </a:t>
            </a:r>
          </a:p>
        </p:txBody>
      </p:sp>
      <p:sp>
        <p:nvSpPr>
          <p:cNvPr id="6" name="TextBox 5">
            <a:extLst>
              <a:ext uri="{FF2B5EF4-FFF2-40B4-BE49-F238E27FC236}">
                <a16:creationId xmlns:a16="http://schemas.microsoft.com/office/drawing/2014/main" id="{624B15D8-F551-411A-BBA0-6977C2F80B5C}"/>
              </a:ext>
            </a:extLst>
          </p:cNvPr>
          <p:cNvSpPr txBox="1"/>
          <p:nvPr/>
        </p:nvSpPr>
        <p:spPr>
          <a:xfrm>
            <a:off x="4956048" y="5292190"/>
            <a:ext cx="6751320" cy="1200329"/>
          </a:xfrm>
          <a:prstGeom prst="rect">
            <a:avLst/>
          </a:prstGeom>
          <a:noFill/>
        </p:spPr>
        <p:txBody>
          <a:bodyPr wrap="square" rtlCol="0">
            <a:spAutoFit/>
          </a:bodyPr>
          <a:lstStyle/>
          <a:p>
            <a:r>
              <a:rPr lang="en-US" dirty="0"/>
              <a:t>This is why so many people have tight hamstrings that don’t respond to stretching – because they are not tight but weak – especially in runners.  Fix the muscular imbalances of the pelvis and tight hamstrings magically disappear.  </a:t>
            </a:r>
          </a:p>
        </p:txBody>
      </p:sp>
    </p:spTree>
    <p:extLst>
      <p:ext uri="{BB962C8B-B14F-4D97-AF65-F5344CB8AC3E}">
        <p14:creationId xmlns:p14="http://schemas.microsoft.com/office/powerpoint/2010/main" val="560474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95FF-E77D-45B0-A568-556863AECA5E}"/>
              </a:ext>
            </a:extLst>
          </p:cNvPr>
          <p:cNvSpPr>
            <a:spLocks noGrp="1"/>
          </p:cNvSpPr>
          <p:nvPr>
            <p:ph type="title"/>
          </p:nvPr>
        </p:nvSpPr>
        <p:spPr/>
        <p:txBody>
          <a:bodyPr/>
          <a:lstStyle/>
          <a:p>
            <a:r>
              <a:rPr lang="en-US" dirty="0"/>
              <a:t>Hip Smash </a:t>
            </a:r>
          </a:p>
        </p:txBody>
      </p:sp>
      <p:sp>
        <p:nvSpPr>
          <p:cNvPr id="3" name="Content Placeholder 2">
            <a:extLst>
              <a:ext uri="{FF2B5EF4-FFF2-40B4-BE49-F238E27FC236}">
                <a16:creationId xmlns:a16="http://schemas.microsoft.com/office/drawing/2014/main" id="{4A90A9B6-7861-46EC-BDC1-02C6C74B90F7}"/>
              </a:ext>
            </a:extLst>
          </p:cNvPr>
          <p:cNvSpPr>
            <a:spLocks noGrp="1"/>
          </p:cNvSpPr>
          <p:nvPr>
            <p:ph sz="half" idx="1"/>
          </p:nvPr>
        </p:nvSpPr>
        <p:spPr>
          <a:xfrm>
            <a:off x="489527" y="1825625"/>
            <a:ext cx="5530273" cy="4351338"/>
          </a:xfrm>
        </p:spPr>
        <p:txBody>
          <a:bodyPr/>
          <a:lstStyle/>
          <a:p>
            <a:r>
              <a:rPr lang="en-US" dirty="0"/>
              <a:t>Simple but effective form of reducing trigger points using a technique called </a:t>
            </a:r>
            <a:r>
              <a:rPr lang="en-US" i="1" dirty="0"/>
              <a:t>Ischemic Compression</a:t>
            </a:r>
          </a:p>
          <a:p>
            <a:r>
              <a:rPr lang="en-US" dirty="0"/>
              <a:t>Lacrosse Ball fits perfectly in the space above the greater trochanter</a:t>
            </a:r>
          </a:p>
          <a:p>
            <a:r>
              <a:rPr lang="en-US" dirty="0"/>
              <a:t>Relaxing is key – should feel </a:t>
            </a:r>
            <a:r>
              <a:rPr lang="en-US" dirty="0" err="1"/>
              <a:t>Trp’s</a:t>
            </a:r>
            <a:r>
              <a:rPr lang="en-US" dirty="0"/>
              <a:t> “melt away”</a:t>
            </a:r>
          </a:p>
          <a:p>
            <a:r>
              <a:rPr lang="en-US" dirty="0"/>
              <a:t>20-60 seconds per side 1x per day</a:t>
            </a:r>
          </a:p>
        </p:txBody>
      </p:sp>
      <p:pic>
        <p:nvPicPr>
          <p:cNvPr id="7" name="Hip Smash">
            <a:hlinkClick r:id="" action="ppaction://media"/>
            <a:extLst>
              <a:ext uri="{FF2B5EF4-FFF2-40B4-BE49-F238E27FC236}">
                <a16:creationId xmlns:a16="http://schemas.microsoft.com/office/drawing/2014/main" id="{08F53FC0-4A28-4560-9981-FDC9E231A33E}"/>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172200" y="2544763"/>
            <a:ext cx="5181600" cy="2914650"/>
          </a:xfrm>
        </p:spPr>
      </p:pic>
    </p:spTree>
    <p:extLst>
      <p:ext uri="{BB962C8B-B14F-4D97-AF65-F5344CB8AC3E}">
        <p14:creationId xmlns:p14="http://schemas.microsoft.com/office/powerpoint/2010/main" val="118309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C37A9-BBFA-4C6D-BF8A-6BB9C7E013FF}"/>
              </a:ext>
            </a:extLst>
          </p:cNvPr>
          <p:cNvSpPr>
            <a:spLocks noGrp="1"/>
          </p:cNvSpPr>
          <p:nvPr>
            <p:ph type="title"/>
          </p:nvPr>
        </p:nvSpPr>
        <p:spPr/>
        <p:txBody>
          <a:bodyPr/>
          <a:lstStyle/>
          <a:p>
            <a:r>
              <a:rPr lang="en-US" dirty="0"/>
              <a:t>Hip Flexor Stretch</a:t>
            </a:r>
          </a:p>
        </p:txBody>
      </p:sp>
      <p:sp>
        <p:nvSpPr>
          <p:cNvPr id="3" name="Content Placeholder 2">
            <a:extLst>
              <a:ext uri="{FF2B5EF4-FFF2-40B4-BE49-F238E27FC236}">
                <a16:creationId xmlns:a16="http://schemas.microsoft.com/office/drawing/2014/main" id="{4F82F5BF-B1BE-4118-8E7F-107FB665A945}"/>
              </a:ext>
            </a:extLst>
          </p:cNvPr>
          <p:cNvSpPr>
            <a:spLocks noGrp="1"/>
          </p:cNvSpPr>
          <p:nvPr>
            <p:ph sz="half" idx="1"/>
          </p:nvPr>
        </p:nvSpPr>
        <p:spPr/>
        <p:txBody>
          <a:bodyPr/>
          <a:lstStyle/>
          <a:p>
            <a:r>
              <a:rPr lang="en-US" dirty="0"/>
              <a:t>Start in a half kneeling position with narrow base of support.</a:t>
            </a:r>
          </a:p>
          <a:p>
            <a:r>
              <a:rPr lang="en-US" dirty="0"/>
              <a:t>Tuck the pelvis/posterior tilt</a:t>
            </a:r>
          </a:p>
          <a:p>
            <a:r>
              <a:rPr lang="en-US" dirty="0"/>
              <a:t>Squeeze the glutes </a:t>
            </a:r>
          </a:p>
          <a:p>
            <a:r>
              <a:rPr lang="en-US" dirty="0"/>
              <a:t>Hold 5 secs and repeat 5x per side</a:t>
            </a:r>
          </a:p>
        </p:txBody>
      </p:sp>
      <p:pic>
        <p:nvPicPr>
          <p:cNvPr id="7" name="Hip flexor stretch">
            <a:hlinkClick r:id="" action="ppaction://media"/>
            <a:extLst>
              <a:ext uri="{FF2B5EF4-FFF2-40B4-BE49-F238E27FC236}">
                <a16:creationId xmlns:a16="http://schemas.microsoft.com/office/drawing/2014/main" id="{FF1594C5-056D-4ABC-B039-E7D41CA5D015}"/>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172200" y="2544763"/>
            <a:ext cx="5181600" cy="2914650"/>
          </a:xfrm>
        </p:spPr>
      </p:pic>
    </p:spTree>
    <p:extLst>
      <p:ext uri="{BB962C8B-B14F-4D97-AF65-F5344CB8AC3E}">
        <p14:creationId xmlns:p14="http://schemas.microsoft.com/office/powerpoint/2010/main" val="63294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B47B8-2CA3-4491-A7FD-EE8C430E3E11}"/>
              </a:ext>
            </a:extLst>
          </p:cNvPr>
          <p:cNvSpPr>
            <a:spLocks noGrp="1"/>
          </p:cNvSpPr>
          <p:nvPr>
            <p:ph type="title"/>
          </p:nvPr>
        </p:nvSpPr>
        <p:spPr/>
        <p:txBody>
          <a:bodyPr/>
          <a:lstStyle/>
          <a:p>
            <a:r>
              <a:rPr lang="en-US" dirty="0"/>
              <a:t>Clam Exercise</a:t>
            </a:r>
          </a:p>
        </p:txBody>
      </p:sp>
      <p:sp>
        <p:nvSpPr>
          <p:cNvPr id="3" name="Content Placeholder 2">
            <a:extLst>
              <a:ext uri="{FF2B5EF4-FFF2-40B4-BE49-F238E27FC236}">
                <a16:creationId xmlns:a16="http://schemas.microsoft.com/office/drawing/2014/main" id="{897C8FE7-B36F-4EB8-8658-2CDB22C1A061}"/>
              </a:ext>
            </a:extLst>
          </p:cNvPr>
          <p:cNvSpPr>
            <a:spLocks noGrp="1"/>
          </p:cNvSpPr>
          <p:nvPr>
            <p:ph sz="half" idx="1"/>
          </p:nvPr>
        </p:nvSpPr>
        <p:spPr/>
        <p:txBody>
          <a:bodyPr/>
          <a:lstStyle/>
          <a:p>
            <a:r>
              <a:rPr lang="en-US" dirty="0"/>
              <a:t>Highest GTA Index 87.89</a:t>
            </a:r>
          </a:p>
          <a:p>
            <a:r>
              <a:rPr lang="en-US" dirty="0"/>
              <a:t>Purpose: Activation of Glutes without activating TFL</a:t>
            </a:r>
          </a:p>
          <a:p>
            <a:r>
              <a:rPr lang="en-US" dirty="0"/>
              <a:t>Pelvis should not rotate</a:t>
            </a:r>
          </a:p>
          <a:p>
            <a:r>
              <a:rPr lang="en-US" dirty="0"/>
              <a:t>Press down side knee into ground to increase activation</a:t>
            </a:r>
          </a:p>
          <a:p>
            <a:r>
              <a:rPr lang="en-US" dirty="0"/>
              <a:t>2-3 sets of 15 reps</a:t>
            </a:r>
          </a:p>
        </p:txBody>
      </p:sp>
      <p:pic>
        <p:nvPicPr>
          <p:cNvPr id="6" name="Picture 5">
            <a:extLst>
              <a:ext uri="{FF2B5EF4-FFF2-40B4-BE49-F238E27FC236}">
                <a16:creationId xmlns:a16="http://schemas.microsoft.com/office/drawing/2014/main" id="{FD34AA63-F253-4366-B261-507C49F14AF0}"/>
              </a:ext>
            </a:extLst>
          </p:cNvPr>
          <p:cNvPicPr>
            <a:picLocks noChangeAspect="1"/>
          </p:cNvPicPr>
          <p:nvPr/>
        </p:nvPicPr>
        <p:blipFill rotWithShape="1">
          <a:blip r:embed="rId5"/>
          <a:srcRect l="49505" t="6200" r="8825" b="7069"/>
          <a:stretch/>
        </p:blipFill>
        <p:spPr>
          <a:xfrm>
            <a:off x="0" y="464171"/>
            <a:ext cx="6659418" cy="6229927"/>
          </a:xfrm>
          <a:prstGeom prst="rect">
            <a:avLst/>
          </a:prstGeom>
        </p:spPr>
      </p:pic>
      <p:pic>
        <p:nvPicPr>
          <p:cNvPr id="8" name="Clam Exercise">
            <a:hlinkClick r:id="" action="ppaction://media"/>
            <a:extLst>
              <a:ext uri="{FF2B5EF4-FFF2-40B4-BE49-F238E27FC236}">
                <a16:creationId xmlns:a16="http://schemas.microsoft.com/office/drawing/2014/main" id="{674102BB-CBFA-4564-9B56-AD75B8C97056}"/>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6172200" y="2544763"/>
            <a:ext cx="5181600" cy="2914650"/>
          </a:xfrm>
        </p:spPr>
      </p:pic>
    </p:spTree>
    <p:extLst>
      <p:ext uri="{BB962C8B-B14F-4D97-AF65-F5344CB8AC3E}">
        <p14:creationId xmlns:p14="http://schemas.microsoft.com/office/powerpoint/2010/main" val="81982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9" fill="hold" display="0">
                  <p:stCondLst>
                    <p:cond delay="indefinite"/>
                  </p:stCondLst>
                </p:cTn>
                <p:tgtEl>
                  <p:spTgt spid="8"/>
                </p:tgtEl>
              </p:cMediaNode>
            </p:vide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5633"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437A15-3284-4DB7-8AA3-45D7BD2D9F94}"/>
              </a:ext>
            </a:extLst>
          </p:cNvPr>
          <p:cNvPicPr>
            <a:picLocks noChangeAspect="1"/>
          </p:cNvPicPr>
          <p:nvPr/>
        </p:nvPicPr>
        <p:blipFill rotWithShape="1">
          <a:blip r:embed="rId2"/>
          <a:srcRect/>
          <a:stretch/>
        </p:blipFill>
        <p:spPr>
          <a:xfrm>
            <a:off x="727112" y="947451"/>
            <a:ext cx="11105003" cy="5910549"/>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FCF35F4F-7E04-438A-8814-7803920827F5}"/>
                  </a:ext>
                </a:extLst>
              </p14:cNvPr>
              <p14:cNvContentPartPr/>
              <p14:nvPr/>
            </p14:nvContentPartPr>
            <p14:xfrm>
              <a:off x="1549660" y="1988890"/>
              <a:ext cx="2313000" cy="58680"/>
            </p14:xfrm>
          </p:contentPart>
        </mc:Choice>
        <mc:Fallback xmlns="">
          <p:pic>
            <p:nvPicPr>
              <p:cNvPr id="3" name="Ink 2">
                <a:extLst>
                  <a:ext uri="{FF2B5EF4-FFF2-40B4-BE49-F238E27FC236}">
                    <a16:creationId xmlns:a16="http://schemas.microsoft.com/office/drawing/2014/main" id="{FCF35F4F-7E04-438A-8814-7803920827F5}"/>
                  </a:ext>
                </a:extLst>
              </p:cNvPr>
              <p:cNvPicPr/>
              <p:nvPr/>
            </p:nvPicPr>
            <p:blipFill>
              <a:blip r:embed="rId4"/>
              <a:stretch>
                <a:fillRect/>
              </a:stretch>
            </p:blipFill>
            <p:spPr>
              <a:xfrm>
                <a:off x="1513660" y="1916890"/>
                <a:ext cx="2384640" cy="202320"/>
              </a:xfrm>
              <a:prstGeom prst="rect">
                <a:avLst/>
              </a:prstGeom>
            </p:spPr>
          </p:pic>
        </mc:Fallback>
      </mc:AlternateContent>
      <p:sp>
        <p:nvSpPr>
          <p:cNvPr id="4" name="Title 3">
            <a:extLst>
              <a:ext uri="{FF2B5EF4-FFF2-40B4-BE49-F238E27FC236}">
                <a16:creationId xmlns:a16="http://schemas.microsoft.com/office/drawing/2014/main" id="{7F3B5790-F74B-467F-8EC1-AF67AF8A0A04}"/>
              </a:ext>
            </a:extLst>
          </p:cNvPr>
          <p:cNvSpPr>
            <a:spLocks noGrp="1"/>
          </p:cNvSpPr>
          <p:nvPr>
            <p:ph type="title"/>
          </p:nvPr>
        </p:nvSpPr>
        <p:spPr>
          <a:xfrm>
            <a:off x="838200" y="166821"/>
            <a:ext cx="10515600" cy="1041439"/>
          </a:xfrm>
        </p:spPr>
        <p:txBody>
          <a:bodyPr/>
          <a:lstStyle/>
          <a:p>
            <a:pPr algn="ctr"/>
            <a:r>
              <a:rPr lang="en-US" dirty="0"/>
              <a:t>Core Stability</a:t>
            </a:r>
          </a:p>
        </p:txBody>
      </p:sp>
    </p:spTree>
    <p:extLst>
      <p:ext uri="{BB962C8B-B14F-4D97-AF65-F5344CB8AC3E}">
        <p14:creationId xmlns:p14="http://schemas.microsoft.com/office/powerpoint/2010/main" val="3096488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7651-627F-4D5D-BD3E-A01C6606B096}"/>
              </a:ext>
            </a:extLst>
          </p:cNvPr>
          <p:cNvSpPr>
            <a:spLocks noGrp="1"/>
          </p:cNvSpPr>
          <p:nvPr>
            <p:ph type="title"/>
          </p:nvPr>
        </p:nvSpPr>
        <p:spPr/>
        <p:txBody>
          <a:bodyPr/>
          <a:lstStyle/>
          <a:p>
            <a:r>
              <a:rPr lang="en-US" dirty="0"/>
              <a:t>Core Stability </a:t>
            </a:r>
          </a:p>
        </p:txBody>
      </p:sp>
      <p:sp>
        <p:nvSpPr>
          <p:cNvPr id="3" name="Content Placeholder 2">
            <a:extLst>
              <a:ext uri="{FF2B5EF4-FFF2-40B4-BE49-F238E27FC236}">
                <a16:creationId xmlns:a16="http://schemas.microsoft.com/office/drawing/2014/main" id="{0DDA8798-62AE-48E8-BBD5-96F83D0EA4BB}"/>
              </a:ext>
            </a:extLst>
          </p:cNvPr>
          <p:cNvSpPr>
            <a:spLocks noGrp="1"/>
          </p:cNvSpPr>
          <p:nvPr>
            <p:ph idx="1"/>
          </p:nvPr>
        </p:nvSpPr>
        <p:spPr>
          <a:xfrm>
            <a:off x="838200" y="1825625"/>
            <a:ext cx="10515600" cy="3646261"/>
          </a:xfrm>
        </p:spPr>
        <p:txBody>
          <a:bodyPr/>
          <a:lstStyle/>
          <a:p>
            <a:pPr marL="0" indent="0">
              <a:buNone/>
            </a:pPr>
            <a:r>
              <a:rPr lang="en-US" dirty="0"/>
              <a:t>“Dynamic neuromuscular (core) stability is necessary for optimal athletic performance and is not achieved purely by adequate strength of abdominals, spinal extensors, </a:t>
            </a:r>
            <a:r>
              <a:rPr lang="en-US" dirty="0" err="1"/>
              <a:t>gluteals</a:t>
            </a:r>
            <a:r>
              <a:rPr lang="en-US" dirty="0"/>
              <a:t> or any other musculature; rather, core stabilization is accomplished through precise coordination of these muscles and intra-abdominal pressure regulation by the central nervous system.”  </a:t>
            </a:r>
          </a:p>
        </p:txBody>
      </p:sp>
      <p:sp>
        <p:nvSpPr>
          <p:cNvPr id="4" name="TextBox 3">
            <a:extLst>
              <a:ext uri="{FF2B5EF4-FFF2-40B4-BE49-F238E27FC236}">
                <a16:creationId xmlns:a16="http://schemas.microsoft.com/office/drawing/2014/main" id="{032BED53-8F5C-4F1C-A524-EB38CF30F769}"/>
              </a:ext>
            </a:extLst>
          </p:cNvPr>
          <p:cNvSpPr txBox="1"/>
          <p:nvPr/>
        </p:nvSpPr>
        <p:spPr>
          <a:xfrm>
            <a:off x="838200" y="5863771"/>
            <a:ext cx="10628086" cy="646331"/>
          </a:xfrm>
          <a:prstGeom prst="rect">
            <a:avLst/>
          </a:prstGeom>
          <a:noFill/>
        </p:spPr>
        <p:txBody>
          <a:bodyPr wrap="square" rtlCol="0">
            <a:spAutoFit/>
          </a:bodyPr>
          <a:lstStyle/>
          <a:p>
            <a:r>
              <a:rPr lang="en-US" dirty="0"/>
              <a:t>Frank C, </a:t>
            </a:r>
            <a:r>
              <a:rPr lang="en-US" dirty="0" err="1"/>
              <a:t>Kobesova</a:t>
            </a:r>
            <a:r>
              <a:rPr lang="en-US" dirty="0"/>
              <a:t> A, Kolar P.   Dynamic Neuromuscular Stabilization &amp; Sports Rehabilitation. </a:t>
            </a:r>
            <a:r>
              <a:rPr lang="en-US" i="1" dirty="0"/>
              <a:t>The International Journal of Sports Physical Therapy</a:t>
            </a:r>
            <a:r>
              <a:rPr lang="en-US" dirty="0"/>
              <a:t>. 2013;8(1): 62-73.</a:t>
            </a:r>
          </a:p>
        </p:txBody>
      </p:sp>
    </p:spTree>
    <p:extLst>
      <p:ext uri="{BB962C8B-B14F-4D97-AF65-F5344CB8AC3E}">
        <p14:creationId xmlns:p14="http://schemas.microsoft.com/office/powerpoint/2010/main" val="712808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2279"/>
            <a:ext cx="12192000" cy="6982558"/>
          </a:xfrm>
          <a:prstGeom prst="rect">
            <a:avLst/>
          </a:prstGeom>
        </p:spPr>
      </p:pic>
      <p:sp>
        <p:nvSpPr>
          <p:cNvPr id="2" name="TextBox 1">
            <a:extLst>
              <a:ext uri="{FF2B5EF4-FFF2-40B4-BE49-F238E27FC236}">
                <a16:creationId xmlns:a16="http://schemas.microsoft.com/office/drawing/2014/main" id="{799E1B4A-6047-492E-B449-B888BF169F35}"/>
              </a:ext>
            </a:extLst>
          </p:cNvPr>
          <p:cNvSpPr txBox="1"/>
          <p:nvPr/>
        </p:nvSpPr>
        <p:spPr>
          <a:xfrm>
            <a:off x="1210235" y="331694"/>
            <a:ext cx="9771529" cy="923330"/>
          </a:xfrm>
          <a:prstGeom prst="rect">
            <a:avLst/>
          </a:prstGeom>
          <a:noFill/>
        </p:spPr>
        <p:txBody>
          <a:bodyPr wrap="square" rtlCol="0">
            <a:spAutoFit/>
          </a:bodyPr>
          <a:lstStyle/>
          <a:p>
            <a:pPr algn="ctr"/>
            <a:r>
              <a:rPr lang="en-US" sz="5400" dirty="0"/>
              <a:t>Core Stability</a:t>
            </a:r>
          </a:p>
        </p:txBody>
      </p:sp>
      <p:sp>
        <p:nvSpPr>
          <p:cNvPr id="3" name="TextBox 2">
            <a:extLst>
              <a:ext uri="{FF2B5EF4-FFF2-40B4-BE49-F238E27FC236}">
                <a16:creationId xmlns:a16="http://schemas.microsoft.com/office/drawing/2014/main" id="{1327668B-AE67-494B-A752-CC94B3051139}"/>
              </a:ext>
            </a:extLst>
          </p:cNvPr>
          <p:cNvSpPr txBox="1"/>
          <p:nvPr/>
        </p:nvSpPr>
        <p:spPr>
          <a:xfrm>
            <a:off x="159391" y="5202867"/>
            <a:ext cx="11268100" cy="1323439"/>
          </a:xfrm>
          <a:prstGeom prst="rect">
            <a:avLst/>
          </a:prstGeom>
          <a:noFill/>
        </p:spPr>
        <p:txBody>
          <a:bodyPr wrap="square" rtlCol="0">
            <a:spAutoFit/>
          </a:bodyPr>
          <a:lstStyle/>
          <a:p>
            <a:pPr algn="ctr"/>
            <a:r>
              <a:rPr lang="en-US" sz="4000" b="1" dirty="0">
                <a:solidFill>
                  <a:schemeClr val="bg1"/>
                </a:solidFill>
              </a:rPr>
              <a:t>You Don’t own a position until you can breathe in it –Gray Cook</a:t>
            </a:r>
          </a:p>
        </p:txBody>
      </p:sp>
    </p:spTree>
    <p:extLst>
      <p:ext uri="{BB962C8B-B14F-4D97-AF65-F5344CB8AC3E}">
        <p14:creationId xmlns:p14="http://schemas.microsoft.com/office/powerpoint/2010/main" val="348287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A47C0-5C13-4321-86EA-26BC858EBE8D}"/>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AF53884E-D16D-4CAF-937D-DBB77CD4D265}"/>
              </a:ext>
            </a:extLst>
          </p:cNvPr>
          <p:cNvSpPr>
            <a:spLocks noGrp="1"/>
          </p:cNvSpPr>
          <p:nvPr>
            <p:ph idx="1"/>
          </p:nvPr>
        </p:nvSpPr>
        <p:spPr/>
        <p:txBody>
          <a:bodyPr/>
          <a:lstStyle/>
          <a:p>
            <a:r>
              <a:rPr lang="en-US" dirty="0"/>
              <a:t>Brief bio about myself and my practice</a:t>
            </a:r>
          </a:p>
          <a:p>
            <a:r>
              <a:rPr lang="en-US" dirty="0"/>
              <a:t>What shapes my current views on health/fitness and running</a:t>
            </a:r>
          </a:p>
          <a:p>
            <a:r>
              <a:rPr lang="en-US" dirty="0"/>
              <a:t>See the forest through the trees</a:t>
            </a:r>
          </a:p>
          <a:p>
            <a:r>
              <a:rPr lang="en-US" dirty="0"/>
              <a:t>Goals of the presentation</a:t>
            </a:r>
          </a:p>
          <a:p>
            <a:r>
              <a:rPr lang="en-US" dirty="0"/>
              <a:t>Embassy Suites by Hilton </a:t>
            </a:r>
            <a:br>
              <a:rPr lang="en-US" dirty="0"/>
            </a:br>
            <a:r>
              <a:rPr lang="en-US" dirty="0"/>
              <a:t>1200 South Moorland Road</a:t>
            </a:r>
            <a:br>
              <a:rPr lang="en-US" dirty="0"/>
            </a:br>
            <a:r>
              <a:rPr lang="en-US" dirty="0"/>
              <a:t>Brookfield, WI 53005 </a:t>
            </a:r>
            <a:br>
              <a:rPr lang="en-US" dirty="0"/>
            </a:br>
            <a:r>
              <a:rPr lang="en-US" dirty="0"/>
              <a:t>(262) 782-2900 </a:t>
            </a:r>
          </a:p>
          <a:p>
            <a:r>
              <a:rPr lang="en-US" dirty="0"/>
              <a:t>10am presentation</a:t>
            </a:r>
          </a:p>
        </p:txBody>
      </p:sp>
      <p:pic>
        <p:nvPicPr>
          <p:cNvPr id="4" name="Online Media 3">
            <a:hlinkClick r:id="" action="ppaction://media"/>
            <a:extLst>
              <a:ext uri="{FF2B5EF4-FFF2-40B4-BE49-F238E27FC236}">
                <a16:creationId xmlns:a16="http://schemas.microsoft.com/office/drawing/2014/main" id="{F3B7C0B2-58C3-4FE9-97AA-F08D5B503084}"/>
              </a:ext>
            </a:extLst>
          </p:cNvPr>
          <p:cNvPicPr>
            <a:picLocks noRot="1" noChangeAspect="1"/>
          </p:cNvPicPr>
          <p:nvPr>
            <a:videoFile r:link="rId1"/>
          </p:nvPr>
        </p:nvPicPr>
        <p:blipFill>
          <a:blip r:embed="rId3"/>
          <a:stretch>
            <a:fillRect/>
          </a:stretch>
        </p:blipFill>
        <p:spPr>
          <a:xfrm>
            <a:off x="5378823" y="1496211"/>
            <a:ext cx="6224068" cy="4351338"/>
          </a:xfrm>
          <a:prstGeom prst="rect">
            <a:avLst/>
          </a:prstGeom>
        </p:spPr>
      </p:pic>
    </p:spTree>
    <p:extLst>
      <p:ext uri="{BB962C8B-B14F-4D97-AF65-F5344CB8AC3E}">
        <p14:creationId xmlns:p14="http://schemas.microsoft.com/office/powerpoint/2010/main" val="1458168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11272742" cy="3918123"/>
          </a:xfrm>
          <a:prstGeom prst="rect">
            <a:avLst/>
          </a:prstGeom>
          <a:solidFill>
            <a:srgbClr val="404040">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ctrTitle"/>
          </p:nvPr>
        </p:nvSpPr>
        <p:spPr>
          <a:xfrm>
            <a:off x="1100669" y="1111086"/>
            <a:ext cx="10011831" cy="2623885"/>
          </a:xfrm>
        </p:spPr>
        <p:txBody>
          <a:bodyPr anchor="ctr">
            <a:normAutofit/>
          </a:bodyPr>
          <a:lstStyle/>
          <a:p>
            <a:r>
              <a:rPr lang="en-US" dirty="0">
                <a:solidFill>
                  <a:srgbClr val="FFFFFF"/>
                </a:solidFill>
              </a:rPr>
              <a:t>Injury Prevention for the High School XC Runner</a:t>
            </a:r>
          </a:p>
        </p:txBody>
      </p:sp>
      <p:sp>
        <p:nvSpPr>
          <p:cNvPr id="22" name="Rectangle 21">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1269"/>
            <a:ext cx="6699246" cy="1877811"/>
          </a:xfrm>
          <a:prstGeom prst="rect">
            <a:avLst/>
          </a:prstGeom>
          <a:solidFill>
            <a:srgbClr val="A5A5A5">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type="subTitle" idx="1"/>
          </p:nvPr>
        </p:nvSpPr>
        <p:spPr>
          <a:xfrm>
            <a:off x="1079500" y="4843002"/>
            <a:ext cx="5433479" cy="1234345"/>
          </a:xfrm>
        </p:spPr>
        <p:txBody>
          <a:bodyPr anchor="ctr">
            <a:normAutofit/>
          </a:bodyPr>
          <a:lstStyle/>
          <a:p>
            <a:pPr algn="l"/>
            <a:r>
              <a:rPr lang="en-US" dirty="0">
                <a:solidFill>
                  <a:srgbClr val="1B1B1B"/>
                </a:solidFill>
              </a:rPr>
              <a:t>Dr. Paul Krzesinski DC, ART</a:t>
            </a:r>
          </a:p>
        </p:txBody>
      </p:sp>
      <p:pic>
        <p:nvPicPr>
          <p:cNvPr id="7" name="Picture 6">
            <a:extLst>
              <a:ext uri="{FF2B5EF4-FFF2-40B4-BE49-F238E27FC236}">
                <a16:creationId xmlns:a16="http://schemas.microsoft.com/office/drawing/2014/main" id="{1F38E0D5-60CA-4284-BA65-7D903C3711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8179" y="5261290"/>
            <a:ext cx="1819434" cy="406469"/>
          </a:xfrm>
          <a:prstGeom prst="rect">
            <a:avLst/>
          </a:prstGeom>
        </p:spPr>
      </p:pic>
      <p:sp>
        <p:nvSpPr>
          <p:cNvPr id="5" name="Footer PlaceHolder 3"/>
          <p:cNvSpPr>
            <a:spLocks noGrp="1"/>
          </p:cNvSpPr>
          <p:nvPr>
            <p:ph type="ftr" sz="quarter" idx="11"/>
          </p:nvPr>
        </p:nvSpPr>
        <p:spPr>
          <a:xfrm>
            <a:off x="462058" y="6407779"/>
            <a:ext cx="6675120" cy="365125"/>
          </a:xfrm>
        </p:spPr>
        <p:txBody>
          <a:bodyPr>
            <a:normAutofit/>
          </a:bodyPr>
          <a:lstStyle/>
          <a:p>
            <a:pPr algn="l">
              <a:spcAft>
                <a:spcPts val="600"/>
              </a:spcAft>
            </a:pPr>
            <a:r>
              <a:rPr lang="en-US" sz="1050">
                <a:solidFill>
                  <a:schemeClr val="tx1">
                    <a:lumMod val="75000"/>
                    <a:lumOff val="25000"/>
                  </a:schemeClr>
                </a:solidFill>
                <a:hlinkClick r:id="rId3"/>
              </a:rPr>
              <a:t>Photo</a:t>
            </a:r>
            <a:r>
              <a:rPr lang="en-US" sz="1050">
                <a:solidFill>
                  <a:schemeClr val="tx1">
                    <a:lumMod val="75000"/>
                    <a:lumOff val="25000"/>
                  </a:schemeClr>
                </a:solidFill>
              </a:rPr>
              <a:t> by Talento Tec  </a:t>
            </a:r>
            <a:r>
              <a:rPr lang="en-US" sz="1050">
                <a:solidFill>
                  <a:schemeClr val="tx1">
                    <a:lumMod val="75000"/>
                    <a:lumOff val="25000"/>
                  </a:schemeClr>
                </a:solidFill>
                <a:hlinkClick r:id="rId4"/>
              </a:rPr>
              <a:t>CC BY-SA 3.0</a:t>
            </a:r>
          </a:p>
        </p:txBody>
      </p:sp>
      <p:sp>
        <p:nvSpPr>
          <p:cNvPr id="24" name="Rectangle 23">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21270"/>
            <a:ext cx="2115455" cy="18902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586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F1C5BD-2F59-4A49-AE4E-CF1B5CCB8AC3}"/>
              </a:ext>
            </a:extLst>
          </p:cNvPr>
          <p:cNvSpPr txBox="1"/>
          <p:nvPr/>
        </p:nvSpPr>
        <p:spPr>
          <a:xfrm>
            <a:off x="1503262" y="2357554"/>
            <a:ext cx="10214811" cy="3816429"/>
          </a:xfrm>
          <a:prstGeom prst="rect">
            <a:avLst/>
          </a:prstGeom>
          <a:noFill/>
        </p:spPr>
        <p:txBody>
          <a:bodyPr wrap="square" rtlCol="0">
            <a:spAutoFit/>
          </a:bodyPr>
          <a:lstStyle/>
          <a:p>
            <a:pPr marL="742950" lvl="1" indent="-285750">
              <a:buFont typeface="Wingdings" panose="05000000000000000000" pitchFamily="2" charset="2"/>
              <a:buChar char="ü"/>
            </a:pPr>
            <a:r>
              <a:rPr lang="en-US" sz="2800" dirty="0"/>
              <a:t>Quickly screen runners for injury risk</a:t>
            </a:r>
            <a:endParaRPr lang="en-US" sz="2400" dirty="0"/>
          </a:p>
          <a:p>
            <a:pPr marL="742950" lvl="1" indent="-285750">
              <a:buFont typeface="Wingdings" panose="05000000000000000000" pitchFamily="2" charset="2"/>
              <a:buChar char="ü"/>
            </a:pPr>
            <a:r>
              <a:rPr lang="en-US" sz="2800" dirty="0"/>
              <a:t>Understand current core stability concepts and application for runners</a:t>
            </a:r>
            <a:endParaRPr lang="en-US" sz="2400" dirty="0"/>
          </a:p>
          <a:p>
            <a:pPr marL="742950" lvl="1" indent="-285750">
              <a:buFont typeface="Wingdings" panose="05000000000000000000" pitchFamily="2" charset="2"/>
              <a:buChar char="ü"/>
            </a:pPr>
            <a:r>
              <a:rPr lang="en-US" sz="2800" dirty="0"/>
              <a:t>Mobility drills to unwind the negative detriments of sitting in a classroom</a:t>
            </a:r>
            <a:endParaRPr lang="en-US" sz="2400" dirty="0"/>
          </a:p>
          <a:p>
            <a:pPr marL="742950" lvl="1" indent="-285750">
              <a:buFont typeface="Wingdings" panose="05000000000000000000" pitchFamily="2" charset="2"/>
              <a:buChar char="ü"/>
            </a:pPr>
            <a:r>
              <a:rPr lang="en-US" sz="2800" dirty="0"/>
              <a:t>Introduction to the “rotator cuff of the hip” </a:t>
            </a:r>
            <a:endParaRPr lang="en-US" sz="2400" dirty="0"/>
          </a:p>
          <a:p>
            <a:pPr marL="742950" lvl="1" indent="-285750">
              <a:buFont typeface="Wingdings" panose="05000000000000000000" pitchFamily="2" charset="2"/>
              <a:buChar char="ü"/>
            </a:pPr>
            <a:r>
              <a:rPr lang="en-US" sz="2800" dirty="0"/>
              <a:t>Stretching and foam rolling best practices</a:t>
            </a:r>
            <a:endParaRPr lang="en-US" sz="2400" dirty="0"/>
          </a:p>
          <a:p>
            <a:pPr marL="742950" lvl="1" indent="-285750">
              <a:buFont typeface="Wingdings" panose="05000000000000000000" pitchFamily="2" charset="2"/>
              <a:buChar char="ü"/>
            </a:pPr>
            <a:r>
              <a:rPr lang="en-US" sz="2800" dirty="0"/>
              <a:t>Self-care for shin splints</a:t>
            </a:r>
            <a:endParaRPr lang="en-US" sz="2400" dirty="0"/>
          </a:p>
          <a:p>
            <a:endParaRPr lang="en-US" dirty="0"/>
          </a:p>
        </p:txBody>
      </p:sp>
      <p:sp>
        <p:nvSpPr>
          <p:cNvPr id="7" name="TextBox 6">
            <a:extLst>
              <a:ext uri="{FF2B5EF4-FFF2-40B4-BE49-F238E27FC236}">
                <a16:creationId xmlns:a16="http://schemas.microsoft.com/office/drawing/2014/main" id="{3E779D1C-E103-4139-8AD6-D8E1B5A1ED55}"/>
              </a:ext>
            </a:extLst>
          </p:cNvPr>
          <p:cNvSpPr txBox="1"/>
          <p:nvPr/>
        </p:nvSpPr>
        <p:spPr>
          <a:xfrm>
            <a:off x="1107688" y="617034"/>
            <a:ext cx="7857892" cy="923330"/>
          </a:xfrm>
          <a:prstGeom prst="rect">
            <a:avLst/>
          </a:prstGeom>
          <a:noFill/>
        </p:spPr>
        <p:txBody>
          <a:bodyPr wrap="square" rtlCol="0">
            <a:spAutoFit/>
          </a:bodyPr>
          <a:lstStyle/>
          <a:p>
            <a:r>
              <a:rPr lang="en-US" sz="5400" dirty="0"/>
              <a:t>Today’s Objectives</a:t>
            </a:r>
          </a:p>
        </p:txBody>
      </p:sp>
    </p:spTree>
    <p:extLst>
      <p:ext uri="{BB962C8B-B14F-4D97-AF65-F5344CB8AC3E}">
        <p14:creationId xmlns:p14="http://schemas.microsoft.com/office/powerpoint/2010/main" val="2911199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04B1F34-2EF7-4959-9D06-91DDE0E8198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3127"/>
          <a:stretch/>
        </p:blipFill>
        <p:spPr>
          <a:xfrm>
            <a:off x="20" y="1"/>
            <a:ext cx="12191980" cy="6857999"/>
          </a:xfrm>
          <a:prstGeom prst="rect">
            <a:avLst/>
          </a:prstGeom>
        </p:spPr>
      </p:pic>
      <p:sp>
        <p:nvSpPr>
          <p:cNvPr id="2" name="Title 1">
            <a:extLst>
              <a:ext uri="{FF2B5EF4-FFF2-40B4-BE49-F238E27FC236}">
                <a16:creationId xmlns:a16="http://schemas.microsoft.com/office/drawing/2014/main" id="{E8790F34-B234-48D2-BE94-2DE224B4F901}"/>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Perspective</a:t>
            </a:r>
          </a:p>
        </p:txBody>
      </p:sp>
      <p:sp>
        <p:nvSpPr>
          <p:cNvPr id="3" name="Content Placeholder 2">
            <a:extLst>
              <a:ext uri="{FF2B5EF4-FFF2-40B4-BE49-F238E27FC236}">
                <a16:creationId xmlns:a16="http://schemas.microsoft.com/office/drawing/2014/main" id="{CA77BD5B-2B8C-4D89-8952-FD07FF373C97}"/>
              </a:ext>
            </a:extLst>
          </p:cNvPr>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en-US" sz="2400" dirty="0">
                <a:solidFill>
                  <a:srgbClr val="FFFFFF"/>
                </a:solidFill>
              </a:rPr>
              <a:t>See the Forest for the Trees</a:t>
            </a:r>
          </a:p>
        </p:txBody>
      </p:sp>
    </p:spTree>
    <p:extLst>
      <p:ext uri="{BB962C8B-B14F-4D97-AF65-F5344CB8AC3E}">
        <p14:creationId xmlns:p14="http://schemas.microsoft.com/office/powerpoint/2010/main" val="12444351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F02A8-F221-40D6-A0EC-D975AD0AEF55}"/>
              </a:ext>
            </a:extLst>
          </p:cNvPr>
          <p:cNvSpPr>
            <a:spLocks noGrp="1"/>
          </p:cNvSpPr>
          <p:nvPr>
            <p:ph type="title"/>
          </p:nvPr>
        </p:nvSpPr>
        <p:spPr>
          <a:xfrm>
            <a:off x="838200" y="365125"/>
            <a:ext cx="10515600" cy="1797504"/>
          </a:xfrm>
        </p:spPr>
        <p:txBody>
          <a:bodyPr>
            <a:normAutofit fontScale="90000"/>
          </a:bodyPr>
          <a:lstStyle/>
          <a:p>
            <a:pPr algn="ctr"/>
            <a:r>
              <a:rPr lang="en-US" b="1" dirty="0"/>
              <a:t>“running has a relatively high incidence of lower extremity injury, with the incidence ranging from 17.9-79.3%”</a:t>
            </a:r>
          </a:p>
        </p:txBody>
      </p:sp>
      <p:sp>
        <p:nvSpPr>
          <p:cNvPr id="3" name="Content Placeholder 2">
            <a:extLst>
              <a:ext uri="{FF2B5EF4-FFF2-40B4-BE49-F238E27FC236}">
                <a16:creationId xmlns:a16="http://schemas.microsoft.com/office/drawing/2014/main" id="{1BADE6EC-62CC-476A-BA76-91B70F38E823}"/>
              </a:ext>
            </a:extLst>
          </p:cNvPr>
          <p:cNvSpPr>
            <a:spLocks noGrp="1"/>
          </p:cNvSpPr>
          <p:nvPr>
            <p:ph idx="1"/>
          </p:nvPr>
        </p:nvSpPr>
        <p:spPr>
          <a:xfrm>
            <a:off x="678543" y="3029176"/>
            <a:ext cx="10515600" cy="869056"/>
          </a:xfrm>
        </p:spPr>
        <p:txBody>
          <a:bodyPr>
            <a:normAutofit/>
          </a:bodyPr>
          <a:lstStyle/>
          <a:p>
            <a:r>
              <a:rPr lang="en-US" sz="3600" dirty="0"/>
              <a:t>WHY????</a:t>
            </a:r>
          </a:p>
          <a:p>
            <a:pPr marL="0" indent="0">
              <a:buNone/>
            </a:pPr>
            <a:endParaRPr lang="en-US" dirty="0"/>
          </a:p>
        </p:txBody>
      </p:sp>
      <p:pic>
        <p:nvPicPr>
          <p:cNvPr id="5" name="Picture 4" descr="A close up of a map&#10;&#10;Description automatically generated">
            <a:extLst>
              <a:ext uri="{FF2B5EF4-FFF2-40B4-BE49-F238E27FC236}">
                <a16:creationId xmlns:a16="http://schemas.microsoft.com/office/drawing/2014/main" id="{43EE2C9D-E834-4830-BB31-D4AF5EEAD2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900" y="3230811"/>
            <a:ext cx="6938682" cy="3479413"/>
          </a:xfrm>
          <a:prstGeom prst="rect">
            <a:avLst/>
          </a:prstGeom>
        </p:spPr>
      </p:pic>
      <p:sp>
        <p:nvSpPr>
          <p:cNvPr id="4" name="TextBox 3">
            <a:extLst>
              <a:ext uri="{FF2B5EF4-FFF2-40B4-BE49-F238E27FC236}">
                <a16:creationId xmlns:a16="http://schemas.microsoft.com/office/drawing/2014/main" id="{3B90162B-CD68-4FBA-9107-3BDD3E501AD8}"/>
              </a:ext>
            </a:extLst>
          </p:cNvPr>
          <p:cNvSpPr txBox="1"/>
          <p:nvPr/>
        </p:nvSpPr>
        <p:spPr>
          <a:xfrm>
            <a:off x="838200" y="3898232"/>
            <a:ext cx="4773328" cy="584775"/>
          </a:xfrm>
          <a:prstGeom prst="rect">
            <a:avLst/>
          </a:prstGeom>
          <a:noFill/>
        </p:spPr>
        <p:txBody>
          <a:bodyPr wrap="square" rtlCol="0">
            <a:spAutoFit/>
          </a:bodyPr>
          <a:lstStyle/>
          <a:p>
            <a:r>
              <a:rPr lang="en-US" sz="3200" dirty="0"/>
              <a:t>1. Training Errors</a:t>
            </a:r>
          </a:p>
        </p:txBody>
      </p:sp>
      <p:sp>
        <p:nvSpPr>
          <p:cNvPr id="6" name="TextBox 5">
            <a:extLst>
              <a:ext uri="{FF2B5EF4-FFF2-40B4-BE49-F238E27FC236}">
                <a16:creationId xmlns:a16="http://schemas.microsoft.com/office/drawing/2014/main" id="{CB9709EC-EA8F-40DD-8FBC-E636460C5D2A}"/>
              </a:ext>
            </a:extLst>
          </p:cNvPr>
          <p:cNvSpPr txBox="1"/>
          <p:nvPr/>
        </p:nvSpPr>
        <p:spPr>
          <a:xfrm>
            <a:off x="838200" y="4764779"/>
            <a:ext cx="4282440" cy="1077218"/>
          </a:xfrm>
          <a:prstGeom prst="rect">
            <a:avLst/>
          </a:prstGeom>
          <a:noFill/>
        </p:spPr>
        <p:txBody>
          <a:bodyPr wrap="square" rtlCol="0">
            <a:spAutoFit/>
          </a:bodyPr>
          <a:lstStyle/>
          <a:p>
            <a:r>
              <a:rPr lang="en-US" sz="3200" dirty="0"/>
              <a:t>2. </a:t>
            </a:r>
            <a:r>
              <a:rPr lang="en-US" sz="3200" i="1" dirty="0"/>
              <a:t>Ground Reaction Forces (GRF)</a:t>
            </a:r>
            <a:endParaRPr lang="en-US" i="1" dirty="0"/>
          </a:p>
        </p:txBody>
      </p:sp>
    </p:spTree>
    <p:extLst>
      <p:ext uri="{BB962C8B-B14F-4D97-AF65-F5344CB8AC3E}">
        <p14:creationId xmlns:p14="http://schemas.microsoft.com/office/powerpoint/2010/main" val="235079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0AA9487A-186B-493B-A193-6A209C2A7556}"/>
              </a:ext>
            </a:extLst>
          </p:cNvPr>
          <p:cNvSpPr>
            <a:spLocks noGrp="1" noChangeArrowheads="1"/>
          </p:cNvSpPr>
          <p:nvPr>
            <p:ph type="title" idx="4294967295"/>
          </p:nvPr>
        </p:nvSpPr>
        <p:spPr>
          <a:xfrm>
            <a:off x="2186940" y="0"/>
            <a:ext cx="7772400" cy="1144429"/>
          </a:xfrm>
        </p:spPr>
        <p:txBody>
          <a:bodyPr vert="horz" lIns="91438" tIns="45718" rIns="91438" bIns="45718" rtlCol="0" anchor="ctr">
            <a:normAutofit/>
          </a:bodyPr>
          <a:lstStyle/>
          <a:p>
            <a:r>
              <a:rPr lang="en-US" altLang="en-US" sz="4860" dirty="0"/>
              <a:t>Training Errors</a:t>
            </a:r>
          </a:p>
        </p:txBody>
      </p:sp>
      <p:pic>
        <p:nvPicPr>
          <p:cNvPr id="43011" name="Picture 6">
            <a:extLst>
              <a:ext uri="{FF2B5EF4-FFF2-40B4-BE49-F238E27FC236}">
                <a16:creationId xmlns:a16="http://schemas.microsoft.com/office/drawing/2014/main" id="{B02C8AD6-21B2-4277-B249-E67780BA7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11030857"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622E06-1A59-40EF-A86F-8D562C10D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948" y="1366463"/>
            <a:ext cx="8270695" cy="4972692"/>
          </a:xfrm>
          <a:prstGeom prst="rect">
            <a:avLst/>
          </a:prstGeom>
        </p:spPr>
      </p:pic>
    </p:spTree>
    <p:extLst>
      <p:ext uri="{BB962C8B-B14F-4D97-AF65-F5344CB8AC3E}">
        <p14:creationId xmlns:p14="http://schemas.microsoft.com/office/powerpoint/2010/main" val="40252398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uickStarter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748</TotalTime>
  <Words>2269</Words>
  <Application>Microsoft Macintosh PowerPoint</Application>
  <PresentationFormat>Widescreen</PresentationFormat>
  <Paragraphs>173</Paragraphs>
  <Slides>26</Slides>
  <Notes>19</Notes>
  <HiddenSlides>2</HiddenSlides>
  <MMClips>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Arial</vt:lpstr>
      <vt:lpstr>Calibri</vt:lpstr>
      <vt:lpstr>Calibri Light</vt:lpstr>
      <vt:lpstr>Segoe UI</vt:lpstr>
      <vt:lpstr>Segoe UI Light</vt:lpstr>
      <vt:lpstr>Segoe UI Semibold</vt:lpstr>
      <vt:lpstr>Segoe UI Semilight</vt:lpstr>
      <vt:lpstr>Wingdings</vt:lpstr>
      <vt:lpstr>Office Theme</vt:lpstr>
      <vt:lpstr>QuickStarter Theme</vt:lpstr>
      <vt:lpstr>Here's your outline to get started</vt:lpstr>
      <vt:lpstr>Related topics to research</vt:lpstr>
      <vt:lpstr>Introduction</vt:lpstr>
      <vt:lpstr>Injury Prevention for the High School XC Runner</vt:lpstr>
      <vt:lpstr>PowerPoint Presentation</vt:lpstr>
      <vt:lpstr>Perspective</vt:lpstr>
      <vt:lpstr>“running has a relatively high incidence of lower extremity injury, with the incidence ranging from 17.9-79.3%”</vt:lpstr>
      <vt:lpstr>Training Errors</vt:lpstr>
      <vt:lpstr>PowerPoint Presentation</vt:lpstr>
      <vt:lpstr>Training Effect</vt:lpstr>
      <vt:lpstr>Ground Reaction Forces</vt:lpstr>
      <vt:lpstr>Screen Athletes Quickly and Effectively</vt:lpstr>
      <vt:lpstr>Body Weight Squat</vt:lpstr>
      <vt:lpstr>Body Weight Squat</vt:lpstr>
      <vt:lpstr>Single Leg Squat</vt:lpstr>
      <vt:lpstr>Observe your Runners</vt:lpstr>
      <vt:lpstr>PowerPoint Presentation</vt:lpstr>
      <vt:lpstr>Rotator Cuff of the Hip</vt:lpstr>
      <vt:lpstr>Rotator Cuff of the Hip</vt:lpstr>
      <vt:lpstr>Lower Crossed Syndrome</vt:lpstr>
      <vt:lpstr>Hip Smash </vt:lpstr>
      <vt:lpstr>Hip Flexor Stretch</vt:lpstr>
      <vt:lpstr>Clam Exercise</vt:lpstr>
      <vt:lpstr>Core Stability</vt:lpstr>
      <vt:lpstr>Core Stability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Here's your outline to get started</dc:title>
  <dc:creator>Paul Krzesinski</dc:creator>
  <cp:lastModifiedBy>Bryon Graun</cp:lastModifiedBy>
  <cp:revision>6</cp:revision>
  <dcterms:created xsi:type="dcterms:W3CDTF">2019-01-12T01:21:57Z</dcterms:created>
  <dcterms:modified xsi:type="dcterms:W3CDTF">2019-01-26T18:16:16Z</dcterms:modified>
</cp:coreProperties>
</file>