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310" r:id="rId3"/>
    <p:sldId id="312" r:id="rId4"/>
    <p:sldId id="319" r:id="rId5"/>
    <p:sldId id="298" r:id="rId6"/>
    <p:sldId id="297" r:id="rId7"/>
    <p:sldId id="313" r:id="rId8"/>
    <p:sldId id="314" r:id="rId9"/>
    <p:sldId id="315" r:id="rId10"/>
    <p:sldId id="321" r:id="rId11"/>
    <p:sldId id="316" r:id="rId12"/>
    <p:sldId id="320" r:id="rId13"/>
    <p:sldId id="323" r:id="rId14"/>
    <p:sldId id="3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85FEB-5F81-4FD3-894A-CDA226CAB581}" v="90" dt="2019-01-12T01:21:08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3429" autoAdjust="0"/>
  </p:normalViewPr>
  <p:slideViewPr>
    <p:cSldViewPr snapToGrid="0">
      <p:cViewPr varScale="1">
        <p:scale>
          <a:sx n="117" d="100"/>
          <a:sy n="117" d="100"/>
        </p:scale>
        <p:origin x="20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08T04:23:47.3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1,'336'13,"128"28,-384-33,160 10,1-12,-1-10,0-10,38-16,44-3,-250 28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44944" units="1/cm"/>
          <inkml:channelProperty channel="T" name="resolution" value="1" units="1/dev"/>
        </inkml:channelProperties>
      </inkml:inkSource>
      <inkml:timestamp xml:id="ts0" timeString="2019-01-08T19:26:35.058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 contextRef="#ctx0" brushRef="#br0">153 30 0,'0'31'406,"0"-1"-375,0 1 203,0 0-109,31-31-78,-31 30-31,31-30 78,-1 0-47,1 31 265,-1-1-296,1 1-16,0 0 15,-1-31-15,1 30 16,-1-30 0,-30 31-1,31-31-15,-31 30 16,31-30-16,-1 0 15,1 0 1,-31 31 0,0 0-1,30-31 1,1 0 31,-31 30-32,31-30 17</inkml:trace>
  <inkml:trace contextRef="#ctx0" brushRef="#br0" timeOffset="2609">643 0 0,'-31'0'140,"31"30"-62,0 1-15,-30-31-48,-1 0 1,31 30 0,-30-30 62,30 31 16,-31-31-79,0 31 1,1-31 78,30 30-79,-31 1 95,31-1-32,-30-30-78,30 31 15,-31-31 17,0 31-1,31-1-16,-30-30 1,30 31 31,-31-31-47,1 0 109,30 30-93,0 1 46,-31-31-46,31 31 0,-31-31-1,31 30 1,-30 1 15,30-1 0,0 1 219,-31-31-250,1 31 16,-1-31-16,0 30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44944" units="1/cm"/>
          <inkml:channelProperty channel="T" name="resolution" value="1" units="1/dev"/>
        </inkml:channelProperties>
      </inkml:inkSource>
      <inkml:timestamp xml:id="ts0" timeString="2019-01-08T19:26:43.433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 contextRef="#ctx0" brushRef="#br0">734 0 0,'-30'31'187,"-1"-31"-171,0 30-16,1 1 15,-1 0 48,1-1-1,30 1 1,-31-1-32,0-30 0,1 0 1,-1 31 14,1-31-30,30 31 0,-31-31-16,31 30 47,-31-30-47,1 0 15,-1 0 1,31 31-16,-30-31 15,-1 0 17,0 0-1,1 30 0,-1 1-15,1-31-1,-1 31-15,31-1 47,-31-30-31,1 0 171</inkml:trace>
  <inkml:trace contextRef="#ctx0" brushRef="#br0" timeOffset="2015">214 0 0,'31'0'47,"-1"0"0,-30 31-31,31-31-1,-31 30 1,30-30-16,-30 31 16,31-31-1,-31 31-15,31-31 31,-31 30-31,30 1 47,-30-1 172,0 1-172,31 0-16,-31-1-15,30 1 31,-30-1 0,0 1-32,0 0 63,31-31-62,-31 30 46,0 1-30,31-31-1,-31 30-31,30-30 31,-30 31-15,31-31 46,-31 31-30,30-31 61,-30 30-77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08T04:23:56.2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29,'410'-15,"-10"1,539 15,-909-1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08T04:24:06.95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0,'1281'0,"-835"23,-332-9,19 9,18 3,-64-14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08T04:24:10.0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1,'267'13,"-62"-2,205 9,-302-15,95 9,120 16,248-13,-212-19,-258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08T04:24:16.90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1,'2148'0,"-2063"0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08T04:24:22.5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4,'90'-1,"-32"-1,1 2,-1 3,1 3,34 8,52 15,1-6,27-5,295 1,-294-11,26 10,107 7,-176-22,-90-3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44944" units="1/cm"/>
          <inkml:channelProperty channel="T" name="resolution" value="1" units="1/dev"/>
        </inkml:channelProperties>
      </inkml:inkSource>
      <inkml:timestamp xml:id="ts0" timeString="2019-01-08T19:25:51.558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 contextRef="#ctx0" brushRef="#br0">2953 281 0,'-31'0'234,"0"-31"-218,0 31 0,0 0-16,0 0 15,0-31-15,0 0 16,0 31-16,0 0 15,0 0 1,0 0 0,0 0 15,0-31 16,0 31-32,0 0-15,0 0 16,31-31-16,-31 31 16,0 0-16,0 0 15,0 0-15,0 0 16,0 0 0,-31 0-1,32-31-15,-1 31 16,-31 0-16,31 0 15,0 0 17,31-31-17,-31 31 1,0 0 0,0 0-1,0 0 1,0 0-16,0 0 15,0 0-15,0 0 16,0 0 31,0 0-31,31-31-1,-31 31 1,0 0-16,0 0 15,0 0-15,0 0 32,0 0-32,0 0 15,0 0 1,-31 0-16,31 0 16,0 0-1,-31 0-15,31 0 16,0 0-1,0 0 48,-31 0-47,31 0-16,0 0 15,-31-31 1,31 31-1,0 0-15,1 0 16,-1 0 0,0 0-1,0 0 17,0 0-17,0 0 1,0 0-1,0 0-15,31 31 16,-31-31-16,0 0 16,0 0-1,-31 0 1,31 0-16,0 0 31,-31 31 141,31 0-172,0 0 16,0 0-16,0 0 15,0 0-15,0-31 16,0 31 0,0-31-1,31 31 1,0 0-1,-31-31-15,31 31 16,-31-31 78,31 31-79,0 0 79,-31-31-78,31 31 15,0 0 0,0 0-15,0 0 15,0 0-15,0 0 15,-31 0 0,31 0 63,0 0-47,0 0-31,0 0 62,0 0-47,0-1-15,0 1 15,0 0 0,-31-31 0,31 31-15,0 0 15,0 0 16,0 0-16,0 0 1,0 0-17,0 0 1,0 0 15,0 0 0,0 0 16,0 0-16,0 0 1,0 0-1,0 0 16,0 0 0,0 0-16,0 0 31,0 0-46,0 0 15,0 0-15,31 0 31,-31 0-32,0 0 1,0 0 15,31-31-15,-31 31-16,0 0 16,31-31-1,-31 31 1,31 0-1,-31 0 17,31-31 15,-31 31-32,31-31 32,-31 31 0,31 0 15,0-31-15,0 0 0,-31 31-47,31-31 16,0 0 15,0 0 0,-31 31-15,31-31 0,0 0 62,0 0-63,0 0 17,0 0-1,0 0-16,0 0 1,0 0-16,0 0 16,0 0 109,0 0-110,0 0 17,0 0-17,0 0 1,0 0-16,0 0 15,0 0 17,-1 0-1,1 0 0,0 0 16,0 0-16,0 0 1,0 0-17,0 0 16,0 0 79,0 0-95,0 0 17,0 0-32,0 0 31,0 0 0,0 0-15,0 0-1,0 0 1,0 0-16,0 0 16,0 0-1,0 0 17,0 0 14,0 0-46,0 0 16,0 0 0,0 0-1,0 0 1,0 0-16,0 0 16,0 0-16,31 0 15,-31 0 1,31 0-16,-31 0 15,0 0 1,0 0 234,0 0-250,0 0 31,0 0-31,0-31 16,-1 31 0,1 0-1,0-31 1,0 31-16,0 0 15,31 0-15,-31 0 16,-31-31-16,31 31 16,0 0-1,0 0 1,0 0 0,0 0-1,0 0 1,0 0-1,0 0-15,0 0 32,-31-31-32,31 31 15,31 0 17,-31 0-32,0-31 15,0 31 1,0 0-16,-31-31 15,31 31 1,0 0 0,0 0 15,-31-31-31,0 0 78,31 31-62,-31-31-1,0-31 1,0 31 0,0 0-16,0 0 15,0 0 1,0-31-1,0 31 1,0 0 15,0 0-15,0 0 31,0 0-47,0 0 15,0 0 1,0 0 0,0 0 15,0 0 0,0 0-15,0 0 15,0 0 0,0 0 1,0 0-1,0 0 0,31 0-15,-31 0 15,0 0-15,0 1-1,0-1 32,0 0-16,0 0 16,0 0-16,0 0 16,0 0-15,0 0-17,0 0 1,0 0-16,0 0 15,0 0 17,0 0 202,-31 31-218,31-31-1,0 0 267,-31 0-282,31 0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44944" units="1/cm"/>
          <inkml:channelProperty channel="T" name="resolution" value="1" units="1/dev"/>
        </inkml:channelProperties>
      </inkml:inkSource>
      <inkml:timestamp xml:id="ts0" timeString="2019-01-08T19:26:21.950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 contextRef="#ctx0" brushRef="#br0">31 62 0,'31'0'875,"-31"30"-859,61 1-16,-31-1 15,1-30 1,-31 31-16,31-31 156,-1 0-140,-30 31-16,31-1 172,-1 1-157,1-1 1,0 1 125,30-31-141,-31 31 15,1-31 32,0 30 0,-1-30-31,1 0-1,-31 31-15,30-31 47,1 30-31,0-30 15,-31 31-15</inkml:trace>
  <inkml:trace contextRef="#ctx0" brushRef="#br0" timeOffset="2999">490 0 0,'-31'0'172,"1"31"0,30 0-109,0-1-17,0 1 126,0-1-109,0 1 15,-31 0-47,31-1 63,0 1-32,-30-31-46,-1 0 31,31 30-31,-31-30-16,1 31 31,30 0 125,0-1-109,-31-30 0,31 31 0,0-1 46,0 1-30,0 0 62,-30-31-125,30 30 31,-31-30 0,31 31-15,-31-31 0,31 30 15,-30-30-31,-1 0 16,31 31-16,-30-31 15,-1 31 1,0-31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44944" units="1/cm"/>
          <inkml:channelProperty channel="T" name="resolution" value="1" units="1/dev"/>
        </inkml:channelProperties>
      </inkml:inkSource>
      <inkml:timestamp xml:id="ts0" timeString="2019-01-08T19:26:28.965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 contextRef="#ctx0" brushRef="#br0">0 245 0,'62'0'703,"29"0"-687,1 30-16,-61-30 15,-1 0-15,1 0 141,30 31-141,-30-31 16,-1 0-1,1 0 95,0 31-95,-1-31 95,1 0-95,-1 0-15,1 0 94,-31 30-78,31-30 124,-1 0-109</inkml:trace>
  <inkml:trace contextRef="#ctx0" brushRef="#br0" timeOffset="2672">398 0 0,'-30'0'94,"-1"0"-94,0 30 47,1-30 0,30 31 62,-31-31 94,31 31-187,0-1 93,0 1 63,0-1-141,0 1 1,-30-31 30,30 31-62,0-1 31,0 1 1,0 0-17,0-1 1,0 1-1,0-1 1,0 1 15,0 0 1,0-1-17,0 1 16,0-1-15,-31 1 0,31 0-1,0-1 17,0 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1/26/19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Obtaining the proper lumbar position is an important component of getting the diaphragm to function properly.  If you don’t have a good position you will never be successful at breathing/core stability.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8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athletes that have adequate core stability during their respective sport; level pelvis and abdomen is not hollowed.</a:t>
            </a:r>
          </a:p>
          <a:p>
            <a:r>
              <a:rPr lang="en-US" dirty="0"/>
              <a:t>Kris Freeman roller skiing, collegiate cross runners, rich </a:t>
            </a:r>
            <a:r>
              <a:rPr lang="en-US" dirty="0" err="1"/>
              <a:t>froning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5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Hardest part is getting on and off the floor; will improve squat pattern, shoulder function and reduce the anterior head posture.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2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personal opinion is it can help “flush out inflammation” by increasing circulation; help to inform an athlete about state of recovery of quadriceps; can be a away of performing a “functional plank”.  Some research suggest that foam rolling lightly before bed may increase the parasympathetic nervous system and help with a more restful nights sleep.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5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one of my favorites because it easy to implement and the results are immediate.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5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7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-add a link for Peak Nordic Skiers </a:t>
            </a:r>
            <a:r>
              <a:rPr lang="en-US" dirty="0" err="1"/>
              <a:t>Moblity</a:t>
            </a:r>
            <a:r>
              <a:rPr lang="en-US" dirty="0"/>
              <a:t> workout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45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r>
              <a:rPr lang="en-US" sz="1200" dirty="0"/>
              <a:t>i.e. optional relay </a:t>
            </a:r>
          </a:p>
          <a:p>
            <a:r>
              <a:rPr lang="en-US" sz="1200" dirty="0"/>
              <a:t>	- crawling (hands and toes) and crab walk</a:t>
            </a:r>
          </a:p>
          <a:p>
            <a:endParaRPr lang="en-US" sz="1200" dirty="0"/>
          </a:p>
          <a:p>
            <a:r>
              <a:rPr lang="en-US" sz="1200" dirty="0"/>
              <a:t>Split team into Group A and Group B.  Group A does an easy 30 minute run, Group B is split into Foam Roll Group and Lacrosse Ball Group.  Perform BW squats together as group and then groups separate and perform ½ mobility workout for 10 minutes and switch.    </a:t>
            </a:r>
          </a:p>
          <a:p>
            <a:r>
              <a:rPr lang="en-US" sz="1200" dirty="0"/>
              <a:t>At end of workout whole team can do relay races together.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3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3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7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0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1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1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7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2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9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89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4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5EDF9-3D79-45DA-8367-2F63551C4C7D}" type="datetimeFigureOut">
              <a:rPr lang="en-US" smtClean="0"/>
              <a:t>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1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3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37.emf"/><Relationship Id="rId4" Type="http://schemas.openxmlformats.org/officeDocument/2006/relationships/image" Target="../media/image34.emf"/><Relationship Id="rId9" Type="http://schemas.openxmlformats.org/officeDocument/2006/relationships/customXml" Target="../ink/ink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cdelafield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320.png"/><Relationship Id="rId3" Type="http://schemas.openxmlformats.org/officeDocument/2006/relationships/image" Target="../media/image4.png"/><Relationship Id="rId7" Type="http://schemas.openxmlformats.org/officeDocument/2006/relationships/image" Target="../media/image290.png"/><Relationship Id="rId12" Type="http://schemas.openxmlformats.org/officeDocument/2006/relationships/customXml" Target="../ink/ink4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310.png"/><Relationship Id="rId5" Type="http://schemas.openxmlformats.org/officeDocument/2006/relationships/image" Target="../media/image6.png"/><Relationship Id="rId15" Type="http://schemas.openxmlformats.org/officeDocument/2006/relationships/image" Target="../media/image33.png"/><Relationship Id="rId10" Type="http://schemas.openxmlformats.org/officeDocument/2006/relationships/customXml" Target="../ink/ink3.xml"/><Relationship Id="rId4" Type="http://schemas.openxmlformats.org/officeDocument/2006/relationships/image" Target="../media/image5.png"/><Relationship Id="rId9" Type="http://schemas.openxmlformats.org/officeDocument/2006/relationships/image" Target="../media/image300.png"/><Relationship Id="rId14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002" y="734367"/>
            <a:ext cx="9520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Factors associated with poor respiratory patterns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4844" y="2024067"/>
            <a:ext cx="9520517" cy="39703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Suboptimal Respiration and Posture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ZOA of Diaphragm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exercise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intra-abdominal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Shortness of Breath/Dyspnea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Respiratory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expansion of lower rib cage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use of accessory muscles of respiration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Poor neuromuscular control of core muscles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lumbar lordosis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Increased anterior pelvic tilt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Increased hamstring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abdominal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Rib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Sternum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activity of </a:t>
            </a:r>
            <a:r>
              <a:rPr lang="en-US" dirty="0" err="1"/>
              <a:t>paraspinals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Increased lumbar-pelvic instability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Low back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Sacroiliac joint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Thoracic outlet syndrome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Headaches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Asthma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Sports Hernia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Inguinal Hernia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Neck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Hand numbness/Tingling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Scapular Instability</a:t>
            </a:r>
          </a:p>
        </p:txBody>
      </p:sp>
    </p:spTree>
    <p:extLst>
      <p:ext uri="{BB962C8B-B14F-4D97-AF65-F5344CB8AC3E}">
        <p14:creationId xmlns:p14="http://schemas.microsoft.com/office/powerpoint/2010/main" val="3701436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&#10;&#10;Description automatically generated">
            <a:extLst>
              <a:ext uri="{FF2B5EF4-FFF2-40B4-BE49-F238E27FC236}">
                <a16:creationId xmlns:a16="http://schemas.microsoft.com/office/drawing/2014/main" id="{C1F6C387-51AC-4EFE-A0CD-F83A82F33F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20" y="100361"/>
            <a:ext cx="4616604" cy="72482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960F0A1-9CE4-4CB5-AD66-3751CDA75ECC}"/>
                  </a:ext>
                </a:extLst>
              </p14:cNvPr>
              <p14:cNvContentPartPr/>
              <p14:nvPr/>
            </p14:nvContentPartPr>
            <p14:xfrm>
              <a:off x="6575540" y="2575168"/>
              <a:ext cx="1110960" cy="713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960F0A1-9CE4-4CB5-AD66-3751CDA75E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6460" y="2556088"/>
                <a:ext cx="1148760" cy="7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F4D5DEF-E347-48FF-9C57-07403E909E65}"/>
                  </a:ext>
                </a:extLst>
              </p14:cNvPr>
              <p14:cNvContentPartPr/>
              <p14:nvPr/>
            </p14:nvContentPartPr>
            <p14:xfrm>
              <a:off x="4748144" y="2511711"/>
              <a:ext cx="243000" cy="243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F4D5DEF-E347-48FF-9C57-07403E909E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29064" y="2492631"/>
                <a:ext cx="28080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42872D6-5CCB-451E-B32E-583E5311B1CD}"/>
                  </a:ext>
                </a:extLst>
              </p14:cNvPr>
              <p14:cNvContentPartPr/>
              <p14:nvPr/>
            </p14:nvContentPartPr>
            <p14:xfrm>
              <a:off x="4748144" y="2996631"/>
              <a:ext cx="253800" cy="253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42872D6-5CCB-451E-B32E-583E5311B1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29064" y="2977551"/>
                <a:ext cx="29160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3303834-4727-44B7-945E-6336C4B13C2F}"/>
                  </a:ext>
                </a:extLst>
              </p14:cNvPr>
              <p14:cNvContentPartPr/>
              <p14:nvPr/>
            </p14:nvContentPartPr>
            <p14:xfrm>
              <a:off x="4748144" y="3613671"/>
              <a:ext cx="243000" cy="231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3303834-4727-44B7-945E-6336C4B13C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9064" y="3594591"/>
                <a:ext cx="2808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C03B4FA-43B9-41C9-8742-518363486A00}"/>
                  </a:ext>
                </a:extLst>
              </p14:cNvPr>
              <p14:cNvContentPartPr/>
              <p14:nvPr/>
            </p14:nvContentPartPr>
            <p14:xfrm>
              <a:off x="4682264" y="4318551"/>
              <a:ext cx="264600" cy="2206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C03B4FA-43B9-41C9-8742-518363486A0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63184" y="4299471"/>
                <a:ext cx="302400" cy="25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1829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7D22-A2E3-414A-AC74-2E210131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Take Home Points</a:t>
            </a:r>
          </a:p>
        </p:txBody>
      </p:sp>
      <p:pic>
        <p:nvPicPr>
          <p:cNvPr id="6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BB29D683-00DF-4DD4-B247-9DED6E4F4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r="1452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D03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EFF27-0FC2-48F0-AAD1-A2BFBDC0F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40195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/>
              <a:t>Attack the </a:t>
            </a:r>
            <a:r>
              <a:rPr lang="en-US" sz="2400" dirty="0"/>
              <a:t>Texas</a:t>
            </a:r>
            <a:r>
              <a:rPr lang="en-US" sz="1900" dirty="0"/>
              <a:t> size dysfunction</a:t>
            </a:r>
          </a:p>
          <a:p>
            <a:r>
              <a:rPr lang="en-US" sz="1900" dirty="0"/>
              <a:t>Recommend Appropriate Footwear</a:t>
            </a:r>
          </a:p>
          <a:p>
            <a:pPr lvl="1"/>
            <a:r>
              <a:rPr lang="en-US" sz="1900" dirty="0"/>
              <a:t>Train in your racing flats</a:t>
            </a:r>
          </a:p>
          <a:p>
            <a:r>
              <a:rPr lang="en-US" sz="1900" dirty="0"/>
              <a:t>K.I.S.S Method</a:t>
            </a:r>
          </a:p>
          <a:p>
            <a:pPr marL="0"/>
            <a:r>
              <a:rPr lang="en-US" sz="1900" b="1" u="sng" dirty="0"/>
              <a:t>Dr. Paul’s Top 3</a:t>
            </a:r>
          </a:p>
          <a:p>
            <a:pPr marL="0"/>
            <a:r>
              <a:rPr lang="en-US" sz="1900" i="1" dirty="0"/>
              <a:t>Hip Flexor Stretch</a:t>
            </a:r>
          </a:p>
          <a:p>
            <a:pPr marL="0"/>
            <a:r>
              <a:rPr lang="en-US" sz="1900" i="1" dirty="0"/>
              <a:t>Hip Smash</a:t>
            </a:r>
          </a:p>
          <a:p>
            <a:pPr marL="0"/>
            <a:r>
              <a:rPr lang="en-US" sz="1900" i="1" dirty="0"/>
              <a:t>Clam Exercise</a:t>
            </a:r>
          </a:p>
          <a:p>
            <a:pPr marL="0"/>
            <a:r>
              <a:rPr lang="en-US" sz="1900" i="1" dirty="0"/>
              <a:t>Breathing</a:t>
            </a:r>
          </a:p>
          <a:p>
            <a:pPr marL="0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41218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C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7F0F0-290B-49E0-AC7F-1B4B0B35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Strategies for Success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8C299-6B91-496F-9707-DCCE69718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4" r="1" b="727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C3931F-4A3C-454E-88D0-12A6AAA1F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Warm-up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Squat  5-10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Hip Flexor Stretch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Core Stability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Crawling Movement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Squat 5-10</a:t>
            </a:r>
          </a:p>
          <a:p>
            <a:r>
              <a:rPr lang="en-US" sz="2000">
                <a:solidFill>
                  <a:srgbClr val="FFFFFF"/>
                </a:solidFill>
              </a:rPr>
              <a:t>Workout</a:t>
            </a:r>
          </a:p>
          <a:p>
            <a:r>
              <a:rPr lang="en-US" sz="2000">
                <a:solidFill>
                  <a:srgbClr val="FFFFFF"/>
                </a:solidFill>
              </a:rPr>
              <a:t>Cool Down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Foam Roll </a:t>
            </a:r>
          </a:p>
          <a:p>
            <a:pPr lvl="2"/>
            <a:r>
              <a:rPr lang="en-US">
                <a:solidFill>
                  <a:srgbClr val="FFFFFF"/>
                </a:solidFill>
              </a:rPr>
              <a:t>Mid Back, Quads, Shin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Lacrosse ball 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Clam Exercise 3 x 15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Stretching</a:t>
            </a:r>
          </a:p>
          <a:p>
            <a:pPr marL="457200" lvl="1" indent="0">
              <a:buNone/>
            </a:pPr>
            <a:endParaRPr lang="en-US" sz="2000">
              <a:solidFill>
                <a:srgbClr val="FFFFFF"/>
              </a:solidFill>
            </a:endParaRPr>
          </a:p>
          <a:p>
            <a:pPr lvl="1"/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84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2163-E74C-4588-9C70-AB7508D0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Mobility/Recovery Workout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80995E-0E0F-4C1E-BC9B-7FC2662DA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318"/>
            <a:ext cx="3725917" cy="511591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r>
              <a:rPr lang="en-US" sz="2300" dirty="0"/>
              <a:t>Warm Up –  5-10 minutes easy run </a:t>
            </a:r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r>
              <a:rPr lang="en-US" sz="2300" dirty="0"/>
              <a:t>BW Squat . . . . . . .  5 reps</a:t>
            </a:r>
          </a:p>
          <a:p>
            <a:pPr marL="0" indent="0">
              <a:buNone/>
            </a:pPr>
            <a:r>
              <a:rPr lang="en-US" sz="2300" dirty="0"/>
              <a:t>Overhead BW Squat . . . . . . .  5 reps </a:t>
            </a:r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r>
              <a:rPr lang="en-US" sz="2300" dirty="0"/>
              <a:t>Foam Roll – </a:t>
            </a:r>
          </a:p>
          <a:p>
            <a:pPr marL="0" indent="0">
              <a:buNone/>
            </a:pPr>
            <a:r>
              <a:rPr lang="en-US" sz="2300" dirty="0"/>
              <a:t>	Mid Back    . . . . . .  1 min</a:t>
            </a:r>
          </a:p>
          <a:p>
            <a:pPr marL="0" indent="0">
              <a:buNone/>
            </a:pPr>
            <a:r>
              <a:rPr lang="en-US" sz="2300" dirty="0"/>
              <a:t>	Right Leg . . . . . . . . 1min</a:t>
            </a:r>
          </a:p>
          <a:p>
            <a:pPr marL="0" indent="0">
              <a:buNone/>
            </a:pPr>
            <a:r>
              <a:rPr lang="en-US" sz="2300" dirty="0"/>
              <a:t>	Left Leg . . . . . . . . . 1 min</a:t>
            </a:r>
          </a:p>
          <a:p>
            <a:pPr marL="0" indent="0">
              <a:buNone/>
            </a:pPr>
            <a:r>
              <a:rPr lang="en-US" sz="2300" dirty="0"/>
              <a:t> 	</a:t>
            </a:r>
            <a:r>
              <a:rPr lang="en-US" sz="2400" dirty="0"/>
              <a:t>Shin Smash . . . . . 1 min</a:t>
            </a:r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r>
              <a:rPr lang="en-US" sz="2300" dirty="0"/>
              <a:t>Bird Dog    3x10 ea. Leg</a:t>
            </a:r>
          </a:p>
          <a:p>
            <a:pPr marL="0" indent="0">
              <a:buNone/>
            </a:pPr>
            <a:r>
              <a:rPr lang="en-US" sz="2300" dirty="0"/>
              <a:t> </a:t>
            </a:r>
          </a:p>
          <a:p>
            <a:pPr marL="0" indent="0">
              <a:buNone/>
            </a:pPr>
            <a:r>
              <a:rPr lang="en-US" sz="2300" dirty="0"/>
              <a:t>Plank         45 -90 sec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962E1-5446-4E75-B85D-AFE9844BE6FE}"/>
              </a:ext>
            </a:extLst>
          </p:cNvPr>
          <p:cNvSpPr txBox="1"/>
          <p:nvPr/>
        </p:nvSpPr>
        <p:spPr>
          <a:xfrm>
            <a:off x="4947192" y="1765738"/>
            <a:ext cx="71705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Lacrosse Ball –</a:t>
            </a:r>
          </a:p>
          <a:p>
            <a:r>
              <a:rPr lang="en-US" sz="1600" dirty="0"/>
              <a:t>	Right Hip Smash . . . .  1 min</a:t>
            </a:r>
          </a:p>
          <a:p>
            <a:r>
              <a:rPr lang="en-US" sz="1600" dirty="0"/>
              <a:t>	Left Hip Smash . . . .  1 min 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Clam Exercise     3 x 15 </a:t>
            </a:r>
            <a:r>
              <a:rPr lang="en-US" sz="1600" dirty="0" err="1"/>
              <a:t>ea</a:t>
            </a:r>
            <a:r>
              <a:rPr lang="en-US" sz="1600" dirty="0"/>
              <a:t> leg. . . slow, don’t let pelvis rotate</a:t>
            </a:r>
          </a:p>
          <a:p>
            <a:r>
              <a:rPr lang="en-US" sz="1600" dirty="0"/>
              <a:t>	</a:t>
            </a:r>
          </a:p>
          <a:p>
            <a:r>
              <a:rPr lang="en-US" sz="1600" dirty="0"/>
              <a:t>Mountain Climber 10 </a:t>
            </a:r>
            <a:r>
              <a:rPr lang="en-US" sz="1600" dirty="0" err="1"/>
              <a:t>ea</a:t>
            </a:r>
            <a:r>
              <a:rPr lang="en-US" sz="1600" dirty="0"/>
              <a:t> leg </a:t>
            </a:r>
          </a:p>
          <a:p>
            <a:r>
              <a:rPr lang="en-US" sz="1600" dirty="0"/>
              <a:t>	** slow. . . . how you transition between legs is the important part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Calf Smash . . . . 1-2min per leg 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Downward Dog Heel Touches  10 </a:t>
            </a:r>
            <a:r>
              <a:rPr lang="en-US" sz="1600" dirty="0" err="1"/>
              <a:t>ea</a:t>
            </a:r>
            <a:r>
              <a:rPr lang="en-US" sz="1600" dirty="0"/>
              <a:t> leg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Prying Goblet Squat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5x10 Push ups  on the minute 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BW Squat. . . . . . . . 5 reps</a:t>
            </a:r>
          </a:p>
          <a:p>
            <a:r>
              <a:rPr lang="en-US" sz="1600" dirty="0"/>
              <a:t>Overhead Squat . . . . . . 5 reps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31776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4402377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C459A-A10F-47D4-854B-A95142CB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466" y="780655"/>
            <a:ext cx="3751662" cy="32611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 Luck in 2019!!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8376" y="458922"/>
            <a:ext cx="2138070" cy="187781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8377" y="2469002"/>
            <a:ext cx="2146028" cy="1898903"/>
          </a:xfrm>
          <a:prstGeom prst="rect">
            <a:avLst/>
          </a:prstGeom>
          <a:solidFill>
            <a:srgbClr val="EF491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CA86D1-AAC9-44A0-AAFD-0968F67E2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0" y="4710199"/>
            <a:ext cx="6675119" cy="149124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1418" y="450221"/>
            <a:ext cx="4421661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B2A9BB-EEA6-4B80-868F-DA02C5E3EC70}"/>
              </a:ext>
            </a:extLst>
          </p:cNvPr>
          <p:cNvSpPr txBox="1"/>
          <p:nvPr/>
        </p:nvSpPr>
        <p:spPr>
          <a:xfrm>
            <a:off x="7576457" y="900442"/>
            <a:ext cx="3699270" cy="5048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Dr. Paul Krzesinski DC, ART™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2574 Sun Valley Drive #206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Delafield, WI 530128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262-646-3221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linkClick r:id="rId3"/>
              </a:rPr>
              <a:t>www.epcdelafield.com</a:t>
            </a: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paul@epcdelafield.com</a:t>
            </a:r>
          </a:p>
        </p:txBody>
      </p:sp>
    </p:spTree>
    <p:extLst>
      <p:ext uri="{BB962C8B-B14F-4D97-AF65-F5344CB8AC3E}">
        <p14:creationId xmlns:p14="http://schemas.microsoft.com/office/powerpoint/2010/main" val="704824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558A7-0481-4F64-931E-20ADA408A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23" t="23204" r="20979" b="5107"/>
          <a:stretch/>
        </p:blipFill>
        <p:spPr>
          <a:xfrm>
            <a:off x="6907913" y="643467"/>
            <a:ext cx="4156028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EA9FE-34C1-4888-AE8C-96E82CD97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1" t="23203" r="58465" b="12036"/>
          <a:stretch/>
        </p:blipFill>
        <p:spPr>
          <a:xfrm>
            <a:off x="848019" y="643467"/>
            <a:ext cx="471610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613E-C770-4738-9E8C-7FC65AA3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Stability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0B330-3F8D-4DBB-8314-2535614F4D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Plank with Core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1464B8-11E4-4FC3-90F8-B4A539CE0D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3397"/>
            <a:ext cx="5157787" cy="342794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9B5646-741E-487E-BA3A-F5CBBCB9C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Plank without core</a:t>
            </a:r>
          </a:p>
        </p:txBody>
      </p:sp>
      <p:pic>
        <p:nvPicPr>
          <p:cNvPr id="10" name="Content Placeholder 9" descr="A picture containing road, person, red, holding&#10;&#10;Description automatically generated">
            <a:extLst>
              <a:ext uri="{FF2B5EF4-FFF2-40B4-BE49-F238E27FC236}">
                <a16:creationId xmlns:a16="http://schemas.microsoft.com/office/drawing/2014/main" id="{A1773164-FA98-4726-A3EB-5F2887A227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4956"/>
            <a:ext cx="5183188" cy="3444826"/>
          </a:xfrm>
        </p:spPr>
      </p:pic>
    </p:spTree>
    <p:extLst>
      <p:ext uri="{BB962C8B-B14F-4D97-AF65-F5344CB8AC3E}">
        <p14:creationId xmlns:p14="http://schemas.microsoft.com/office/powerpoint/2010/main" val="2142236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FD2EF9-BDB1-44C9-B98B-1717C24A8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0"/>
            <a:ext cx="5974080" cy="4084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CDE07-7350-431F-BD70-6BFCC687E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71120"/>
            <a:ext cx="6096000" cy="6929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4C22EB-CD2D-49E6-831C-62AF7B433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0" y="4084319"/>
            <a:ext cx="7620000" cy="3115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821DA7E-68A6-4E3C-A30F-C654935C5FCD}"/>
                  </a:ext>
                </a:extLst>
              </p14:cNvPr>
              <p14:cNvContentPartPr/>
              <p14:nvPr/>
            </p14:nvContentPartPr>
            <p14:xfrm>
              <a:off x="2275560" y="2061680"/>
              <a:ext cx="904680" cy="31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821DA7E-68A6-4E3C-A30F-C654935C5F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6560" y="2053040"/>
                <a:ext cx="9223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BBE7F7D-2F6C-46E5-9A7A-012972D65128}"/>
                  </a:ext>
                </a:extLst>
              </p14:cNvPr>
              <p14:cNvContentPartPr/>
              <p14:nvPr/>
            </p14:nvContentPartPr>
            <p14:xfrm>
              <a:off x="2242326" y="1886002"/>
              <a:ext cx="640440" cy="10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BBE7F7D-2F6C-46E5-9A7A-012972D651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33326" y="1877002"/>
                <a:ext cx="65808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A1EE5FD-A11E-428B-86D4-5F87D5A5128B}"/>
                  </a:ext>
                </a:extLst>
              </p14:cNvPr>
              <p14:cNvContentPartPr/>
              <p14:nvPr/>
            </p14:nvContentPartPr>
            <p14:xfrm>
              <a:off x="9643926" y="3743962"/>
              <a:ext cx="797040" cy="35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A1EE5FD-A11E-428B-86D4-5F87D5A5128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35286" y="3734962"/>
                <a:ext cx="81468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5F3F1EC-9574-4011-94BE-B80CBC2F1D79}"/>
                  </a:ext>
                </a:extLst>
              </p14:cNvPr>
              <p14:cNvContentPartPr/>
              <p14:nvPr/>
            </p14:nvContentPartPr>
            <p14:xfrm>
              <a:off x="9624846" y="3214402"/>
              <a:ext cx="917280" cy="39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5F3F1EC-9574-4011-94BE-B80CBC2F1D7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616206" y="3205762"/>
                <a:ext cx="9349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B547613-AB5F-4F9A-95C5-66E888960C81}"/>
                  </a:ext>
                </a:extLst>
              </p14:cNvPr>
              <p14:cNvContentPartPr/>
              <p14:nvPr/>
            </p14:nvContentPartPr>
            <p14:xfrm>
              <a:off x="1375806" y="5659162"/>
              <a:ext cx="80388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B547613-AB5F-4F9A-95C5-66E888960C8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66806" y="5650522"/>
                <a:ext cx="821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71CE870-6C78-47E6-9E0F-97A2BF949639}"/>
                  </a:ext>
                </a:extLst>
              </p14:cNvPr>
              <p14:cNvContentPartPr/>
              <p14:nvPr/>
            </p14:nvContentPartPr>
            <p14:xfrm>
              <a:off x="1308486" y="6168202"/>
              <a:ext cx="793080" cy="60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71CE870-6C78-47E6-9E0F-97A2BF94963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99846" y="6159562"/>
                <a:ext cx="810720" cy="7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123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214B0E-E9AE-4F52-8BA4-93B6370C7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4" b="2173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ED3FB-E4FF-456F-987F-599B7DCEA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300"/>
              <a:t>Best Practices for Foam Rolling and Stretching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5D590-832A-48A0-A1E1-BBD11061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/>
              <a:t>Foam Roll – </a:t>
            </a:r>
          </a:p>
          <a:p>
            <a:pPr lvl="1"/>
            <a:r>
              <a:rPr lang="en-US" sz="1800"/>
              <a:t>Thoracic Spine – </a:t>
            </a:r>
          </a:p>
          <a:p>
            <a:pPr lvl="1"/>
            <a:r>
              <a:rPr lang="en-US" sz="1800"/>
              <a:t>Quadriceps/IT Band – plank position</a:t>
            </a:r>
          </a:p>
          <a:p>
            <a:pPr lvl="2"/>
            <a:r>
              <a:rPr lang="en-US" sz="1800"/>
              <a:t>Two legs, 1 leg w/support, 1 leg, 1 leg w/knee flexion</a:t>
            </a:r>
          </a:p>
          <a:p>
            <a:pPr lvl="1"/>
            <a:r>
              <a:rPr lang="en-US" sz="1800"/>
              <a:t>Anterior Shin</a:t>
            </a:r>
          </a:p>
          <a:p>
            <a:r>
              <a:rPr lang="en-US" sz="1800"/>
              <a:t>Calf Smash</a:t>
            </a:r>
          </a:p>
        </p:txBody>
      </p:sp>
    </p:spTree>
    <p:extLst>
      <p:ext uri="{BB962C8B-B14F-4D97-AF65-F5344CB8AC3E}">
        <p14:creationId xmlns:p14="http://schemas.microsoft.com/office/powerpoint/2010/main" val="1015133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EB11E-0781-4A2D-8FD8-70E67B61D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Foam Rolling – Thoracic Spine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ABD6C-41C2-46CC-B75B-1D95B54AFB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T/S Hypomobility is directly tied to a dysfunctional breathing pattern</a:t>
            </a:r>
          </a:p>
          <a:p>
            <a:r>
              <a:rPr lang="en-US" dirty="0"/>
              <a:t>Reduce anterior head posture</a:t>
            </a:r>
          </a:p>
          <a:p>
            <a:r>
              <a:rPr lang="en-US" dirty="0"/>
              <a:t>Portable Chiropractor</a:t>
            </a:r>
          </a:p>
          <a:p>
            <a:r>
              <a:rPr lang="en-US" dirty="0"/>
              <a:t>3-5x per day 20-30 secs</a:t>
            </a:r>
          </a:p>
        </p:txBody>
      </p:sp>
      <p:pic>
        <p:nvPicPr>
          <p:cNvPr id="7" name="Foam Roll Mid Back">
            <a:hlinkClick r:id="" action="ppaction://media"/>
            <a:extLst>
              <a:ext uri="{FF2B5EF4-FFF2-40B4-BE49-F238E27FC236}">
                <a16:creationId xmlns:a16="http://schemas.microsoft.com/office/drawing/2014/main" id="{03752113-13BF-4D8A-8CEA-42D20FD5AE5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2544763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86885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536C-3B82-44AE-885B-98BBE881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Foam Rolling Quads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FF948-6CDC-4ADF-B785-78EDCC0283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Active Plank Position (avoid anterior pelvic position)  </a:t>
            </a:r>
          </a:p>
          <a:p>
            <a:r>
              <a:rPr lang="en-US" dirty="0"/>
              <a:t>Progression of increasing intensity</a:t>
            </a:r>
          </a:p>
          <a:p>
            <a:pPr lvl="1"/>
            <a:r>
              <a:rPr lang="en-US" dirty="0"/>
              <a:t>Two legs =&gt;1 leg w/support =&gt; 1 leg=&gt; 1 leg w/knee flexion</a:t>
            </a:r>
          </a:p>
          <a:p>
            <a:r>
              <a:rPr lang="en-US" dirty="0"/>
              <a:t>Best to perform this after a warm up or workout.</a:t>
            </a:r>
          </a:p>
        </p:txBody>
      </p:sp>
      <p:pic>
        <p:nvPicPr>
          <p:cNvPr id="7" name="Foam Rolling Quadriceps">
            <a:hlinkClick r:id="" action="ppaction://media"/>
            <a:extLst>
              <a:ext uri="{FF2B5EF4-FFF2-40B4-BE49-F238E27FC236}">
                <a16:creationId xmlns:a16="http://schemas.microsoft.com/office/drawing/2014/main" id="{ED0DF9B4-F015-4B29-9F1A-A682270C218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2544763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17320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48DE3-933C-479B-815B-C090E5FD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Foam Rolling Anterior Lower Leg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2E7CB-5237-45A1-B8A0-97DB37C24E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Tibialis Anterior, Flexor Hallux Longus, Flexor Digitorum Longus</a:t>
            </a:r>
          </a:p>
          <a:p>
            <a:endParaRPr lang="en-US" dirty="0"/>
          </a:p>
          <a:p>
            <a:r>
              <a:rPr lang="en-US" dirty="0"/>
              <a:t>Ease the transition from training flats to racing flats/spikes</a:t>
            </a:r>
          </a:p>
          <a:p>
            <a:r>
              <a:rPr lang="en-US" dirty="0"/>
              <a:t>Shin Splints</a:t>
            </a:r>
          </a:p>
        </p:txBody>
      </p:sp>
      <p:pic>
        <p:nvPicPr>
          <p:cNvPr id="7" name="Shin Smash">
            <a:hlinkClick r:id="" action="ppaction://media"/>
            <a:extLst>
              <a:ext uri="{FF2B5EF4-FFF2-40B4-BE49-F238E27FC236}">
                <a16:creationId xmlns:a16="http://schemas.microsoft.com/office/drawing/2014/main" id="{05645A9B-6E60-46B0-AC29-DBE947E8AF0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544763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36604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5063-DBD2-40EA-9913-8E8425F3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Calf Smash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96C6F-5E9C-4D86-A6E9-18294F8127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Self Massage </a:t>
            </a:r>
            <a:r>
              <a:rPr lang="en-US" dirty="0" err="1"/>
              <a:t>Trp’s</a:t>
            </a:r>
            <a:r>
              <a:rPr lang="en-US" dirty="0"/>
              <a:t> and adhesion of the deep muscles of the calf</a:t>
            </a:r>
          </a:p>
          <a:p>
            <a:r>
              <a:rPr lang="en-US" dirty="0"/>
              <a:t>Deep compartment of calf (PT, FHL, FDL) play a primary role in controlling foot pronation</a:t>
            </a:r>
          </a:p>
          <a:p>
            <a:r>
              <a:rPr lang="en-US" dirty="0"/>
              <a:t>Largely responsible for Shin Splints and stress fractures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alf Smash">
            <a:hlinkClick r:id="" action="ppaction://media"/>
            <a:extLst>
              <a:ext uri="{FF2B5EF4-FFF2-40B4-BE49-F238E27FC236}">
                <a16:creationId xmlns:a16="http://schemas.microsoft.com/office/drawing/2014/main" id="{1EBBE540-749B-4FD9-83CB-D7AC64BF013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2544763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400128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600</Words>
  <Application>Microsoft Macintosh PowerPoint</Application>
  <PresentationFormat>Widescreen</PresentationFormat>
  <Paragraphs>147</Paragraphs>
  <Slides>14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Core Stability</vt:lpstr>
      <vt:lpstr>PowerPoint Presentation</vt:lpstr>
      <vt:lpstr>Best Practices for Foam Rolling and Stretching</vt:lpstr>
      <vt:lpstr>Foam Rolling – Thoracic Spine</vt:lpstr>
      <vt:lpstr>Foam Rolling Quads</vt:lpstr>
      <vt:lpstr>Foam Rolling Anterior Lower Leg</vt:lpstr>
      <vt:lpstr>Calf Smash</vt:lpstr>
      <vt:lpstr>PowerPoint Presentation</vt:lpstr>
      <vt:lpstr>Take Home Points</vt:lpstr>
      <vt:lpstr>Strategies for Success</vt:lpstr>
      <vt:lpstr>Mobility/Recovery Workout</vt:lpstr>
      <vt:lpstr>Good Luck in 2019!!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Here's your outline to get started</dc:title>
  <dc:creator>Paul Krzesinski</dc:creator>
  <cp:lastModifiedBy>Bryon Graun</cp:lastModifiedBy>
  <cp:revision>4</cp:revision>
  <dcterms:created xsi:type="dcterms:W3CDTF">2019-01-12T01:21:57Z</dcterms:created>
  <dcterms:modified xsi:type="dcterms:W3CDTF">2019-01-26T18:17:36Z</dcterms:modified>
</cp:coreProperties>
</file>