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Lst>
  <p:sldSz cx="9144000" cy="5715000" type="screen16x10"/>
  <p:notesSz cx="6858000" cy="9144000"/>
  <p:embeddedFontLst>
    <p:embeddedFont>
      <p:font typeface="Merriweather" pitchFamily="2" charset="77"/>
      <p:regular r:id="rId87"/>
      <p:bold r:id="rId88"/>
      <p:italic r:id="rId89"/>
      <p:boldItalic r:id="rId90"/>
    </p:embeddedFont>
    <p:embeddedFont>
      <p:font typeface="Raleway" panose="020B0503030101060003" pitchFamily="34" charset="77"/>
      <p:regular r:id="rId91"/>
      <p:bold r:id="rId92"/>
      <p:italic r:id="rId93"/>
      <p:boldItalic r:id="rId94"/>
    </p:embeddedFont>
    <p:embeddedFont>
      <p:font typeface="Roboto" panose="02000000000000000000" pitchFamily="2" charset="0"/>
      <p:regular r:id="rId95"/>
      <p:bold r:id="rId96"/>
      <p:italic r:id="rId97"/>
      <p:boldItalic r:id="rId9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5F8AC8-494E-4513-B080-967488D5A1E5}">
  <a:tblStyle styleId="{595F8AC8-494E-4513-B080-967488D5A1E5}"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3"/>
    <p:restoredTop sz="94663"/>
  </p:normalViewPr>
  <p:slideViewPr>
    <p:cSldViewPr snapToGrid="0" snapToObjects="1">
      <p:cViewPr varScale="1">
        <p:scale>
          <a:sx n="140" d="100"/>
          <a:sy n="140" d="100"/>
        </p:scale>
        <p:origin x="70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3.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font" Target="fonts/font4.fntdata"/><Relationship Id="rId95" Type="http://schemas.openxmlformats.org/officeDocument/2006/relationships/font" Target="fonts/font9.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2.fntdata"/><Relationship Id="rId91" Type="http://schemas.openxmlformats.org/officeDocument/2006/relationships/font" Target="fonts/font5.fntdata"/><Relationship Id="rId96"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94" Type="http://schemas.openxmlformats.org/officeDocument/2006/relationships/font" Target="fonts/font8.fntdata"/><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6.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7.fntdata"/><Relationship Id="rId98" Type="http://schemas.openxmlformats.org/officeDocument/2006/relationships/font" Target="fonts/font12.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c15b620be_0_121: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4c15b620be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c15b620be_0_167: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c15b620be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4c15b620be_0_131: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4c15b620be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c15b620be_0_126: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c15b620be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c15b620be_0_136: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c15b620be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4c15b620be_0_142: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4c15b620be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4c15b620be_0_151: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4c15b620b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4c15b620be_0_261: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4c15b620be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4c15b620be_0_156: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4c15b620be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4c15b620be_0_162: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4c15b620be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c15b620be_0_77: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c15b620be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4c15b620be_0_175: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4c15b620be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4c15b620be_0_267: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4c15b620be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4c15b620be_0_273: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4c15b620be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4c15b620be_0_280: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4c15b620be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c15b620be_0_287: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4c15b620be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4c15b620be_0_300: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4c15b620be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4c15b620be_0_307: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4c15b620be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4c15b620be_0_314: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4c15b620be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c15b620be_0_319: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4c15b620be_0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4c15b620be_0_326: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4c15b620be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4c15b620be_0_82: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4c15b620be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4c15b620be_0_333: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4c15b620be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4c15b620be_0_343: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4c15b620be_0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4c15b620be_0_351: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4c15b620be_0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4c15b620be_0_358: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4c15b620be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4c15b620be_0_364: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4c15b620be_0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4c15b620be_0_369: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4c15b620be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4c15b620be_0_375: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4c15b620be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4c15b620be_0_382: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4c15b620be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4c15b620be_0_403: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4c15b620be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4c15b620be_0_397: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4c15b620be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4c15b620be_0_92: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4c15b620be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4c15b620be_0_409: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4c15b620be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4c15b620be_0_416: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4c15b620be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4c15b620be_0_421: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4c15b620be_0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4c15b620be_0_427: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4c15b620be_0_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4c15b620be_0_433: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4c15b620be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4c15b620be_0_442: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4c15b620be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4c15b620be_0_447: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4c15b620be_0_4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4c15b620be_0_453: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4c15b620be_0_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4c15b620be_0_459: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4c15b620be_0_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4c15b620be_0_467: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4c15b620be_0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4c15b620be_0_87: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4c15b620b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4c15b620be_0_473: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4c15b620be_0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4c15b620be_0_478: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4c15b620be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4c15b620be_0_484: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4c15b620be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4c15b620be_0_490: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4c15b620be_0_4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4c15b620be_0_496: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4c15b620be_0_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4c15b620be_0_502: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4c15b620be_0_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4c15b620be_0_508: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4c15b620be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4c15b620be_0_518: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4c15b620be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4c15b620be_0_523: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4c15b620be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4c15b620be_0_529: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4c15b620be_0_5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c15b620be_0_99: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c15b620be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4c15b620be_0_535: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 name="Google Shape;472;g4c15b620be_0_5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4c15b620be_0_620: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4c15b620be_0_6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4c15b620be_0_602: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4c15b620be_0_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4c15b620be_0_553: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4c15b620be_0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4c15b620be_0_563: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4c15b620be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4c15b620be_0_578: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4c15b620be_0_5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4c15b620be_0_608: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4c15b620be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4c15b620be_0_541: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4c15b620be_0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4c15b620be_0_632: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4c15b620be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4c15b620be_0_650: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4c15b620be_0_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4c15b620be_0_105: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4c15b620be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4c15b620be_0_656: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4c15b620be_0_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4c15b620be_0_568: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4c15b620be_0_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4c15b620be_0_584: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 name="Google Shape;554;g4c15b620be_0_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4c15b620be_0_547: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4c15b620be_0_5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g4c15b620be_0_626: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8" name="Google Shape;568;g4c15b620be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4c15b620be_0_638: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4c15b620be_0_6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4c15b620be_0_662: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4c15b620be_0_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4c15b620be_0_674: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4c15b620be_0_6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4c15b620be_0_573: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4c15b620be_0_5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4c15b620be_0_590: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4c15b620be_0_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c15b620be_0_110: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4c15b620be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4c15b620be_0_596: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4c15b620be_0_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4c15b620be_0_614: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4c15b620be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4c15b620be_0_644: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3" name="Google Shape;623;g4c15b620be_0_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4c15b620be_0_668: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4c15b620be_0_6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4c15b620be_0_680: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4c15b620be_0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c15b620be_0_115:notes"/>
          <p:cNvSpPr>
            <a:spLocks noGrp="1" noRot="1" noChangeAspect="1"/>
          </p:cNvSpPr>
          <p:nvPr>
            <p:ph type="sldImg" idx="2"/>
          </p:nvPr>
        </p:nvSpPr>
        <p:spPr>
          <a:xfrm>
            <a:off x="6861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c15b620be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886729"/>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99694"/>
            <a:ext cx="8520600" cy="1425000"/>
          </a:xfrm>
          <a:prstGeom prst="rect">
            <a:avLst/>
          </a:prstGeom>
        </p:spPr>
        <p:txBody>
          <a:bodyPr spcFirstLastPara="1" wrap="square" lIns="91425" tIns="91425" rIns="91425" bIns="91425" anchor="t"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2087289"/>
            <a:ext cx="4242600" cy="8202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923528"/>
            <a:ext cx="5334900" cy="13830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357139"/>
            <a:ext cx="5334900" cy="10473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53444"/>
            <a:ext cx="9144250" cy="4886729"/>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886729"/>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99694"/>
            <a:ext cx="8520600" cy="1425000"/>
          </a:xfrm>
          <a:prstGeom prst="rect">
            <a:avLst/>
          </a:prstGeom>
        </p:spPr>
        <p:txBody>
          <a:bodyPr spcFirstLastPara="1" wrap="square" lIns="91425" tIns="91425" rIns="91425" bIns="91425" anchor="t"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71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9028"/>
            <a:ext cx="4313625" cy="4888146"/>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883951"/>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56583"/>
            <a:ext cx="4166400" cy="4554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419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56583"/>
            <a:ext cx="8520600" cy="6930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673000"/>
            <a:ext cx="3999900" cy="3417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673000"/>
            <a:ext cx="3999900" cy="3417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419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56583"/>
            <a:ext cx="8520600" cy="6930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71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56583"/>
            <a:ext cx="3127500" cy="20322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656278"/>
            <a:ext cx="3127500" cy="25533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887333"/>
            <a:ext cx="6247800" cy="3940200"/>
          </a:xfrm>
          <a:prstGeom prst="rect">
            <a:avLst/>
          </a:prstGeom>
        </p:spPr>
        <p:txBody>
          <a:bodyPr spcFirstLastPara="1" wrap="square" lIns="91425" tIns="91425" rIns="91425" bIns="91425" anchor="ctr"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71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56583"/>
            <a:ext cx="3704400" cy="22773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918583"/>
            <a:ext cx="3704400" cy="1029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56583"/>
            <a:ext cx="3954000" cy="45684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854444"/>
            <a:ext cx="9144000" cy="860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5023778"/>
            <a:ext cx="7979400" cy="511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94472"/>
            <a:ext cx="8520600" cy="6363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280528"/>
            <a:ext cx="8520600" cy="37959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599694"/>
            <a:ext cx="8520600" cy="142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PANEL OF 2017 STATE CHAMPION COACHES</a:t>
            </a:r>
            <a:endParaRPr/>
          </a:p>
        </p:txBody>
      </p:sp>
      <p:sp>
        <p:nvSpPr>
          <p:cNvPr id="65" name="Google Shape;65;p13"/>
          <p:cNvSpPr txBox="1">
            <a:spLocks noGrp="1"/>
          </p:cNvSpPr>
          <p:nvPr>
            <p:ph type="subTitle" idx="1"/>
          </p:nvPr>
        </p:nvSpPr>
        <p:spPr>
          <a:xfrm>
            <a:off x="311700" y="2087278"/>
            <a:ext cx="5367900" cy="82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WISCONSIN CROSS COUNTRY COACHES ASSOCIATION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2"/>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Barry Smanz  Dodgeland</a:t>
            </a:r>
            <a:endParaRPr/>
          </a:p>
          <a:p>
            <a:pPr marL="0" lvl="0" indent="0" algn="l" rtl="0">
              <a:spcBef>
                <a:spcPts val="0"/>
              </a:spcBef>
              <a:spcAft>
                <a:spcPts val="0"/>
              </a:spcAft>
              <a:buNone/>
            </a:pPr>
            <a:endParaRPr/>
          </a:p>
          <a:p>
            <a:pPr marL="0" lvl="0" indent="0" algn="l" rtl="0">
              <a:spcBef>
                <a:spcPts val="0"/>
              </a:spcBef>
              <a:spcAft>
                <a:spcPts val="0"/>
              </a:spcAft>
              <a:buClr>
                <a:srgbClr val="000000"/>
              </a:buClr>
              <a:buSzPts val="1100"/>
              <a:buFont typeface="Arial"/>
              <a:buNone/>
            </a:pPr>
            <a:r>
              <a:rPr lang="en" sz="1200">
                <a:highlight>
                  <a:schemeClr val="dk1"/>
                </a:highlight>
                <a:latin typeface="Arial"/>
                <a:ea typeface="Arial"/>
                <a:cs typeface="Arial"/>
                <a:sym typeface="Arial"/>
              </a:rPr>
              <a:t>How many total races do you have your varsity runners race during the cross country season?  Are any of these races run “easy”? How many of these races are considered “key” races?</a:t>
            </a:r>
            <a:endParaRPr/>
          </a:p>
        </p:txBody>
      </p:sp>
      <p:sp>
        <p:nvSpPr>
          <p:cNvPr id="130" name="Google Shape;130;p22"/>
          <p:cNvSpPr txBox="1">
            <a:spLocks noGrp="1"/>
          </p:cNvSpPr>
          <p:nvPr>
            <p:ph type="body" idx="1"/>
          </p:nvPr>
        </p:nvSpPr>
        <p:spPr>
          <a:xfrm>
            <a:off x="4644675" y="556583"/>
            <a:ext cx="4166400" cy="45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800" b="1">
                <a:solidFill>
                  <a:srgbClr val="222222"/>
                </a:solidFill>
                <a:latin typeface="Arial"/>
                <a:ea typeface="Arial"/>
                <a:cs typeface="Arial"/>
                <a:sym typeface="Arial"/>
              </a:rPr>
              <a:t>We do not race till the 3rd week of the season.</a:t>
            </a:r>
            <a:endParaRPr sz="1800" b="1">
              <a:solidFill>
                <a:srgbClr val="222222"/>
              </a:solidFill>
              <a:latin typeface="Arial"/>
              <a:ea typeface="Arial"/>
              <a:cs typeface="Arial"/>
              <a:sym typeface="Arial"/>
            </a:endParaRPr>
          </a:p>
          <a:p>
            <a:pPr marL="0" lvl="0" indent="0" algn="l" rtl="0">
              <a:spcBef>
                <a:spcPts val="1600"/>
              </a:spcBef>
              <a:spcAft>
                <a:spcPts val="0"/>
              </a:spcAft>
              <a:buNone/>
            </a:pPr>
            <a:r>
              <a:rPr lang="en" sz="1800" b="1">
                <a:solidFill>
                  <a:srgbClr val="222222"/>
                </a:solidFill>
                <a:latin typeface="Arial"/>
                <a:ea typeface="Arial"/>
                <a:cs typeface="Arial"/>
                <a:sym typeface="Arial"/>
              </a:rPr>
              <a:t>Our runners race once per week (Running sectionals and state would make 9 meets).</a:t>
            </a:r>
            <a:endParaRPr sz="1800" b="1">
              <a:solidFill>
                <a:srgbClr val="222222"/>
              </a:solidFill>
              <a:latin typeface="Arial"/>
              <a:ea typeface="Arial"/>
              <a:cs typeface="Arial"/>
              <a:sym typeface="Arial"/>
            </a:endParaRPr>
          </a:p>
          <a:p>
            <a:pPr marL="0" lvl="0" indent="0" algn="l" rtl="0">
              <a:spcBef>
                <a:spcPts val="1600"/>
              </a:spcBef>
              <a:spcAft>
                <a:spcPts val="0"/>
              </a:spcAft>
              <a:buClr>
                <a:srgbClr val="000000"/>
              </a:buClr>
              <a:buSzPts val="1100"/>
              <a:buFont typeface="Arial"/>
              <a:buNone/>
            </a:pPr>
            <a:r>
              <a:rPr lang="en" sz="1800" b="1">
                <a:solidFill>
                  <a:srgbClr val="222222"/>
                </a:solidFill>
                <a:latin typeface="Arial"/>
                <a:ea typeface="Arial"/>
                <a:cs typeface="Arial"/>
                <a:sym typeface="Arial"/>
              </a:rPr>
              <a:t>We do not run any meets easy.</a:t>
            </a:r>
            <a:endParaRPr sz="1800" b="1">
              <a:solidFill>
                <a:srgbClr val="222222"/>
              </a:solidFill>
              <a:latin typeface="Arial"/>
              <a:ea typeface="Arial"/>
              <a:cs typeface="Arial"/>
              <a:sym typeface="Arial"/>
            </a:endParaRPr>
          </a:p>
          <a:p>
            <a:pPr marL="0" lvl="0" indent="0" algn="l" rtl="0">
              <a:spcBef>
                <a:spcPts val="1600"/>
              </a:spcBef>
              <a:spcAft>
                <a:spcPts val="0"/>
              </a:spcAft>
              <a:buClr>
                <a:srgbClr val="000000"/>
              </a:buClr>
              <a:buSzPts val="1100"/>
              <a:buFont typeface="Arial"/>
              <a:buNone/>
            </a:pPr>
            <a:r>
              <a:rPr lang="en" sz="1800" b="1">
                <a:solidFill>
                  <a:srgbClr val="222222"/>
                </a:solidFill>
                <a:latin typeface="Arial"/>
                <a:ea typeface="Arial"/>
                <a:cs typeface="Arial"/>
                <a:sym typeface="Arial"/>
              </a:rPr>
              <a:t>We enter 2 very large invites to get experience in a crowded field like State.</a:t>
            </a:r>
            <a:endParaRPr sz="1800" b="1">
              <a:solidFill>
                <a:srgbClr val="222222"/>
              </a:solidFill>
              <a:latin typeface="Arial"/>
              <a:ea typeface="Arial"/>
              <a:cs typeface="Arial"/>
              <a:sym typeface="Arial"/>
            </a:endParaRPr>
          </a:p>
          <a:p>
            <a:pPr marL="0" lvl="0" indent="0" algn="l" rtl="0">
              <a:spcBef>
                <a:spcPts val="1600"/>
              </a:spcBef>
              <a:spcAft>
                <a:spcPts val="1600"/>
              </a:spcAft>
              <a:buNone/>
            </a:pPr>
            <a:endParaRPr/>
          </a:p>
        </p:txBody>
      </p:sp>
      <p:pic>
        <p:nvPicPr>
          <p:cNvPr id="131" name="Google Shape;131;p22"/>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311725" y="556583"/>
            <a:ext cx="8520600" cy="69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Total races (including sectionals and state) </a:t>
            </a:r>
            <a:endParaRPr/>
          </a:p>
        </p:txBody>
      </p:sp>
      <p:sp>
        <p:nvSpPr>
          <p:cNvPr id="137" name="Google Shape;137;p23"/>
          <p:cNvSpPr txBox="1">
            <a:spLocks noGrp="1"/>
          </p:cNvSpPr>
          <p:nvPr>
            <p:ph type="body" idx="1"/>
          </p:nvPr>
        </p:nvSpPr>
        <p:spPr>
          <a:xfrm>
            <a:off x="311700" y="1673000"/>
            <a:ext cx="3999900" cy="341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Arial"/>
                <a:ea typeface="Arial"/>
                <a:cs typeface="Arial"/>
                <a:sym typeface="Arial"/>
              </a:rPr>
              <a:t>Finnel - 6 races (WIAA season)</a:t>
            </a:r>
            <a:endParaRPr sz="1800">
              <a:latin typeface="Arial"/>
              <a:ea typeface="Arial"/>
              <a:cs typeface="Arial"/>
              <a:sym typeface="Arial"/>
            </a:endParaRPr>
          </a:p>
          <a:p>
            <a:pPr marL="0" lvl="0" indent="0" algn="l" rtl="0">
              <a:spcBef>
                <a:spcPts val="1600"/>
              </a:spcBef>
              <a:spcAft>
                <a:spcPts val="0"/>
              </a:spcAft>
              <a:buNone/>
            </a:pPr>
            <a:r>
              <a:rPr lang="en" sz="1800">
                <a:latin typeface="Arial"/>
                <a:ea typeface="Arial"/>
                <a:cs typeface="Arial"/>
                <a:sym typeface="Arial"/>
              </a:rPr>
              <a:t>Dietrich - 10 races</a:t>
            </a:r>
            <a:endParaRPr sz="1800">
              <a:latin typeface="Arial"/>
              <a:ea typeface="Arial"/>
              <a:cs typeface="Arial"/>
              <a:sym typeface="Arial"/>
            </a:endParaRPr>
          </a:p>
          <a:p>
            <a:pPr marL="0" lvl="0" indent="0" algn="l" rtl="0">
              <a:spcBef>
                <a:spcPts val="1600"/>
              </a:spcBef>
              <a:spcAft>
                <a:spcPts val="0"/>
              </a:spcAft>
              <a:buNone/>
            </a:pPr>
            <a:r>
              <a:rPr lang="en" sz="1800">
                <a:latin typeface="Arial"/>
                <a:ea typeface="Arial"/>
                <a:cs typeface="Arial"/>
                <a:sym typeface="Arial"/>
              </a:rPr>
              <a:t>Husmoen - 8 - 10 races</a:t>
            </a:r>
            <a:endParaRPr sz="1800">
              <a:latin typeface="Arial"/>
              <a:ea typeface="Arial"/>
              <a:cs typeface="Arial"/>
              <a:sym typeface="Arial"/>
            </a:endParaRPr>
          </a:p>
          <a:p>
            <a:pPr marL="0" lvl="0" indent="0" algn="l" rtl="0">
              <a:spcBef>
                <a:spcPts val="1600"/>
              </a:spcBef>
              <a:spcAft>
                <a:spcPts val="1600"/>
              </a:spcAft>
              <a:buNone/>
            </a:pPr>
            <a:endParaRPr sz="1800">
              <a:latin typeface="Arial"/>
              <a:ea typeface="Arial"/>
              <a:cs typeface="Arial"/>
              <a:sym typeface="Arial"/>
            </a:endParaRPr>
          </a:p>
        </p:txBody>
      </p:sp>
      <p:sp>
        <p:nvSpPr>
          <p:cNvPr id="138" name="Google Shape;138;p23"/>
          <p:cNvSpPr txBox="1">
            <a:spLocks noGrp="1"/>
          </p:cNvSpPr>
          <p:nvPr>
            <p:ph type="body" idx="2"/>
          </p:nvPr>
        </p:nvSpPr>
        <p:spPr>
          <a:xfrm>
            <a:off x="4832400" y="1673000"/>
            <a:ext cx="3999900" cy="341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800">
                <a:latin typeface="Arial"/>
                <a:ea typeface="Arial"/>
                <a:cs typeface="Arial"/>
                <a:sym typeface="Arial"/>
              </a:rPr>
              <a:t>Roe - 8 races</a:t>
            </a:r>
            <a:endParaRPr sz="1800">
              <a:latin typeface="Arial"/>
              <a:ea typeface="Arial"/>
              <a:cs typeface="Arial"/>
              <a:sym typeface="Arial"/>
            </a:endParaRPr>
          </a:p>
          <a:p>
            <a:pPr marL="0" lvl="0" indent="0" algn="l" rtl="0">
              <a:spcBef>
                <a:spcPts val="1600"/>
              </a:spcBef>
              <a:spcAft>
                <a:spcPts val="0"/>
              </a:spcAft>
              <a:buClr>
                <a:srgbClr val="000000"/>
              </a:buClr>
              <a:buSzPts val="1100"/>
              <a:buFont typeface="Arial"/>
              <a:buNone/>
            </a:pPr>
            <a:r>
              <a:rPr lang="en" sz="1800">
                <a:latin typeface="Arial"/>
                <a:ea typeface="Arial"/>
                <a:cs typeface="Arial"/>
                <a:sym typeface="Arial"/>
              </a:rPr>
              <a:t>Jones - 11 races</a:t>
            </a:r>
            <a:endParaRPr sz="1800">
              <a:latin typeface="Arial"/>
              <a:ea typeface="Arial"/>
              <a:cs typeface="Arial"/>
              <a:sym typeface="Arial"/>
            </a:endParaRPr>
          </a:p>
          <a:p>
            <a:pPr marL="0" lvl="0" indent="0" algn="l" rtl="0">
              <a:spcBef>
                <a:spcPts val="1600"/>
              </a:spcBef>
              <a:spcAft>
                <a:spcPts val="0"/>
              </a:spcAft>
              <a:buClr>
                <a:srgbClr val="000000"/>
              </a:buClr>
              <a:buSzPts val="1100"/>
              <a:buFont typeface="Arial"/>
              <a:buNone/>
            </a:pPr>
            <a:r>
              <a:rPr lang="en" sz="1800">
                <a:latin typeface="Arial"/>
                <a:ea typeface="Arial"/>
                <a:cs typeface="Arial"/>
                <a:sym typeface="Arial"/>
              </a:rPr>
              <a:t>Smanz - 9 races</a:t>
            </a:r>
            <a:endParaRPr sz="1800">
              <a:latin typeface="Arial"/>
              <a:ea typeface="Arial"/>
              <a:cs typeface="Arial"/>
              <a:sym typeface="Arial"/>
            </a:endParaRPr>
          </a:p>
          <a:p>
            <a:pPr marL="0" lvl="0" indent="0" algn="l" rtl="0">
              <a:spcBef>
                <a:spcPts val="1600"/>
              </a:spcBef>
              <a:spcAft>
                <a:spcPts val="1600"/>
              </a:spcAft>
              <a:buNone/>
            </a:pPr>
            <a:endParaRPr sz="1800">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4"/>
          <p:cNvSpPr txBox="1">
            <a:spLocks noGrp="1"/>
          </p:cNvSpPr>
          <p:nvPr>
            <p:ph type="ctrTitle"/>
          </p:nvPr>
        </p:nvSpPr>
        <p:spPr>
          <a:xfrm>
            <a:off x="311700" y="599694"/>
            <a:ext cx="8520600" cy="1632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sz="2400" b="1">
                <a:solidFill>
                  <a:srgbClr val="000000"/>
                </a:solidFill>
                <a:highlight>
                  <a:schemeClr val="lt1"/>
                </a:highlight>
                <a:latin typeface="Arial"/>
                <a:ea typeface="Arial"/>
                <a:cs typeface="Arial"/>
                <a:sym typeface="Arial"/>
              </a:rPr>
              <a:t>Please give a breakdown of your training plan for the week of </a:t>
            </a:r>
            <a:r>
              <a:rPr lang="en" sz="2400" b="1" u="sng">
                <a:solidFill>
                  <a:srgbClr val="000000"/>
                </a:solidFill>
                <a:highlight>
                  <a:schemeClr val="lt1"/>
                </a:highlight>
                <a:latin typeface="Arial"/>
                <a:ea typeface="Arial"/>
                <a:cs typeface="Arial"/>
                <a:sym typeface="Arial"/>
              </a:rPr>
              <a:t>sectionals</a:t>
            </a:r>
            <a:r>
              <a:rPr lang="en" sz="2400" b="1">
                <a:solidFill>
                  <a:srgbClr val="000000"/>
                </a:solidFill>
                <a:highlight>
                  <a:schemeClr val="lt1"/>
                </a:highlight>
                <a:latin typeface="Arial"/>
                <a:ea typeface="Arial"/>
                <a:cs typeface="Arial"/>
                <a:sym typeface="Arial"/>
              </a:rPr>
              <a:t> for your varsity athletes. Provide mileage, specific workouts and are you still doing strength training during this week?</a:t>
            </a:r>
            <a:endParaRPr sz="2400" b="1">
              <a:highlight>
                <a:schemeClr val="lt1"/>
              </a:highlight>
            </a:endParaRPr>
          </a:p>
        </p:txBody>
      </p:sp>
      <p:sp>
        <p:nvSpPr>
          <p:cNvPr id="144" name="Google Shape;144;p24"/>
          <p:cNvSpPr txBox="1">
            <a:spLocks noGrp="1"/>
          </p:cNvSpPr>
          <p:nvPr>
            <p:ph type="subTitle" idx="1"/>
          </p:nvPr>
        </p:nvSpPr>
        <p:spPr>
          <a:xfrm>
            <a:off x="311700" y="2823345"/>
            <a:ext cx="4242600" cy="82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accent5"/>
                </a:solidFill>
                <a:latin typeface="Raleway"/>
                <a:ea typeface="Raleway"/>
                <a:cs typeface="Raleway"/>
                <a:sym typeface="Raleway"/>
              </a:rPr>
              <a:t>Smanz, Jones, Roe, Husmoen, Dietrich, Finnel  </a:t>
            </a:r>
            <a:endParaRPr>
              <a:solidFill>
                <a:schemeClr val="accent5"/>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Barry Smanz  Dodgeland</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rgbClr val="000000"/>
              </a:buClr>
              <a:buSzPts val="1100"/>
              <a:buFont typeface="Arial"/>
              <a:buNone/>
            </a:pPr>
            <a:r>
              <a:rPr lang="en" sz="1200">
                <a:highlight>
                  <a:schemeClr val="dk1"/>
                </a:highlight>
                <a:latin typeface="Arial"/>
                <a:ea typeface="Arial"/>
                <a:cs typeface="Arial"/>
                <a:sym typeface="Arial"/>
              </a:rPr>
              <a:t>Please give a breakdown of your training plan for the week of </a:t>
            </a:r>
            <a:r>
              <a:rPr lang="en" sz="1200" u="sng">
                <a:highlight>
                  <a:schemeClr val="dk1"/>
                </a:highlight>
                <a:latin typeface="Arial"/>
                <a:ea typeface="Arial"/>
                <a:cs typeface="Arial"/>
                <a:sym typeface="Arial"/>
              </a:rPr>
              <a:t>sectionals</a:t>
            </a:r>
            <a:r>
              <a:rPr lang="en" sz="1200">
                <a:highlight>
                  <a:schemeClr val="dk1"/>
                </a:highlight>
                <a:latin typeface="Arial"/>
                <a:ea typeface="Arial"/>
                <a:cs typeface="Arial"/>
                <a:sym typeface="Arial"/>
              </a:rPr>
              <a:t> for your varsity athletes. Provide mileage, specific workouts and are you still doing strength training during this week?</a:t>
            </a:r>
            <a:endParaRPr sz="1200">
              <a:highlight>
                <a:schemeClr val="dk1"/>
              </a:highlight>
            </a:endParaRPr>
          </a:p>
        </p:txBody>
      </p:sp>
      <p:sp>
        <p:nvSpPr>
          <p:cNvPr id="150" name="Google Shape;150;p25"/>
          <p:cNvSpPr txBox="1">
            <a:spLocks noGrp="1"/>
          </p:cNvSpPr>
          <p:nvPr>
            <p:ph type="body" idx="1"/>
          </p:nvPr>
        </p:nvSpPr>
        <p:spPr>
          <a:xfrm>
            <a:off x="4644675" y="556583"/>
            <a:ext cx="4166400" cy="45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0000"/>
                </a:solidFill>
                <a:latin typeface="Arial"/>
                <a:ea typeface="Arial"/>
                <a:cs typeface="Arial"/>
                <a:sym typeface="Arial"/>
              </a:rPr>
              <a:t>We start every workout with a 1 mile warmup, drills, stretching and end with stretching and strides.</a:t>
            </a:r>
            <a:endParaRPr sz="1800" b="1">
              <a:solidFill>
                <a:srgbClr val="000000"/>
              </a:solidFill>
              <a:latin typeface="Arial"/>
              <a:ea typeface="Arial"/>
              <a:cs typeface="Arial"/>
              <a:sym typeface="Arial"/>
            </a:endParaRPr>
          </a:p>
          <a:p>
            <a:pPr marL="0" lvl="0" indent="0" algn="l" rtl="0">
              <a:spcBef>
                <a:spcPts val="1600"/>
              </a:spcBef>
              <a:spcAft>
                <a:spcPts val="0"/>
              </a:spcAft>
              <a:buNone/>
            </a:pPr>
            <a:r>
              <a:rPr lang="en" sz="1800" b="1">
                <a:solidFill>
                  <a:srgbClr val="000000"/>
                </a:solidFill>
                <a:latin typeface="Arial"/>
                <a:ea typeface="Arial"/>
                <a:cs typeface="Arial"/>
                <a:sym typeface="Arial"/>
              </a:rPr>
              <a:t>Monday - bus to Watertown - 4x 800 meters over hills</a:t>
            </a:r>
            <a:endParaRPr sz="1800" b="1">
              <a:solidFill>
                <a:srgbClr val="000000"/>
              </a:solidFill>
              <a:latin typeface="Arial"/>
              <a:ea typeface="Arial"/>
              <a:cs typeface="Arial"/>
              <a:sym typeface="Arial"/>
            </a:endParaRPr>
          </a:p>
          <a:p>
            <a:pPr marL="0" lvl="0" indent="0" algn="l" rtl="0">
              <a:spcBef>
                <a:spcPts val="1600"/>
              </a:spcBef>
              <a:spcAft>
                <a:spcPts val="0"/>
              </a:spcAft>
              <a:buNone/>
            </a:pPr>
            <a:r>
              <a:rPr lang="en" sz="1800" b="1">
                <a:solidFill>
                  <a:srgbClr val="000000"/>
                </a:solidFill>
                <a:latin typeface="Arial"/>
                <a:ea typeface="Arial"/>
                <a:cs typeface="Arial"/>
                <a:sym typeface="Arial"/>
              </a:rPr>
              <a:t>Tuesday - 30 minute recovery run, </a:t>
            </a:r>
            <a:endParaRPr sz="1800" b="1">
              <a:solidFill>
                <a:srgbClr val="000000"/>
              </a:solidFill>
              <a:latin typeface="Arial"/>
              <a:ea typeface="Arial"/>
              <a:cs typeface="Arial"/>
              <a:sym typeface="Arial"/>
            </a:endParaRPr>
          </a:p>
          <a:p>
            <a:pPr marL="0" lvl="0" indent="0" algn="l" rtl="0">
              <a:spcBef>
                <a:spcPts val="1600"/>
              </a:spcBef>
              <a:spcAft>
                <a:spcPts val="0"/>
              </a:spcAft>
              <a:buNone/>
            </a:pPr>
            <a:r>
              <a:rPr lang="en" sz="1800" b="1">
                <a:solidFill>
                  <a:srgbClr val="000000"/>
                </a:solidFill>
                <a:latin typeface="Arial"/>
                <a:ea typeface="Arial"/>
                <a:cs typeface="Arial"/>
                <a:sym typeface="Arial"/>
              </a:rPr>
              <a:t> Wednesday - on the track -  1x800, 1x 600, 2x400, 4x 200</a:t>
            </a:r>
            <a:endParaRPr sz="1800" b="1">
              <a:solidFill>
                <a:srgbClr val="000000"/>
              </a:solidFill>
              <a:latin typeface="Arial"/>
              <a:ea typeface="Arial"/>
              <a:cs typeface="Arial"/>
              <a:sym typeface="Arial"/>
            </a:endParaRPr>
          </a:p>
          <a:p>
            <a:pPr marL="0" lvl="0" indent="0" algn="l" rtl="0">
              <a:spcBef>
                <a:spcPts val="1600"/>
              </a:spcBef>
              <a:spcAft>
                <a:spcPts val="0"/>
              </a:spcAft>
              <a:buNone/>
            </a:pPr>
            <a:r>
              <a:rPr lang="en" sz="1800" b="1">
                <a:solidFill>
                  <a:srgbClr val="000000"/>
                </a:solidFill>
                <a:latin typeface="Arial"/>
                <a:ea typeface="Arial"/>
                <a:cs typeface="Arial"/>
                <a:sym typeface="Arial"/>
              </a:rPr>
              <a:t>Thursday - 30 minute recovery run, </a:t>
            </a:r>
            <a:endParaRPr sz="1800" b="1">
              <a:solidFill>
                <a:srgbClr val="000000"/>
              </a:solidFill>
              <a:latin typeface="Arial"/>
              <a:ea typeface="Arial"/>
              <a:cs typeface="Arial"/>
              <a:sym typeface="Arial"/>
            </a:endParaRPr>
          </a:p>
          <a:p>
            <a:pPr marL="0" lvl="0" indent="0" algn="l" rtl="0">
              <a:spcBef>
                <a:spcPts val="1600"/>
              </a:spcBef>
              <a:spcAft>
                <a:spcPts val="0"/>
              </a:spcAft>
              <a:buClr>
                <a:srgbClr val="000000"/>
              </a:buClr>
              <a:buSzPts val="1100"/>
              <a:buFont typeface="Arial"/>
              <a:buNone/>
            </a:pPr>
            <a:r>
              <a:rPr lang="en" sz="1800" b="1">
                <a:solidFill>
                  <a:srgbClr val="000000"/>
                </a:solidFill>
                <a:latin typeface="Arial"/>
                <a:ea typeface="Arial"/>
                <a:cs typeface="Arial"/>
                <a:sym typeface="Arial"/>
              </a:rPr>
              <a:t>Friday - 20 minute shakeout run, </a:t>
            </a:r>
            <a:endParaRPr sz="1800" b="1">
              <a:solidFill>
                <a:srgbClr val="000000"/>
              </a:solidFill>
              <a:latin typeface="Arial"/>
              <a:ea typeface="Arial"/>
              <a:cs typeface="Arial"/>
              <a:sym typeface="Arial"/>
            </a:endParaRPr>
          </a:p>
          <a:p>
            <a:pPr marL="0" lvl="0" indent="0" algn="l" rtl="0">
              <a:spcBef>
                <a:spcPts val="1600"/>
              </a:spcBef>
              <a:spcAft>
                <a:spcPts val="1600"/>
              </a:spcAft>
              <a:buNone/>
            </a:pPr>
            <a:endParaRPr/>
          </a:p>
        </p:txBody>
      </p:sp>
      <p:pic>
        <p:nvPicPr>
          <p:cNvPr id="151" name="Google Shape;151;p25"/>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Thain Jones  Freedom</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rgbClr val="000000"/>
              </a:buClr>
              <a:buSzPts val="1100"/>
              <a:buFont typeface="Arial"/>
              <a:buNone/>
            </a:pPr>
            <a:r>
              <a:rPr lang="en" sz="1200">
                <a:highlight>
                  <a:schemeClr val="dk1"/>
                </a:highlight>
                <a:latin typeface="Arial"/>
                <a:ea typeface="Arial"/>
                <a:cs typeface="Arial"/>
                <a:sym typeface="Arial"/>
              </a:rPr>
              <a:t>Please give a breakdown of your training plan for the week of </a:t>
            </a:r>
            <a:r>
              <a:rPr lang="en" sz="1200" u="sng">
                <a:highlight>
                  <a:schemeClr val="dk1"/>
                </a:highlight>
                <a:latin typeface="Arial"/>
                <a:ea typeface="Arial"/>
                <a:cs typeface="Arial"/>
                <a:sym typeface="Arial"/>
              </a:rPr>
              <a:t>sectionals</a:t>
            </a:r>
            <a:r>
              <a:rPr lang="en" sz="1200">
                <a:highlight>
                  <a:schemeClr val="dk1"/>
                </a:highlight>
                <a:latin typeface="Arial"/>
                <a:ea typeface="Arial"/>
                <a:cs typeface="Arial"/>
                <a:sym typeface="Arial"/>
              </a:rPr>
              <a:t> for your varsity athletes. Provide mileage, specific workouts and are you still doing strength training during this week?</a:t>
            </a:r>
            <a:endParaRPr/>
          </a:p>
        </p:txBody>
      </p:sp>
      <p:sp>
        <p:nvSpPr>
          <p:cNvPr id="157" name="Google Shape;157;p26"/>
          <p:cNvSpPr txBox="1">
            <a:spLocks noGrp="1"/>
          </p:cNvSpPr>
          <p:nvPr>
            <p:ph type="body" idx="1"/>
          </p:nvPr>
        </p:nvSpPr>
        <p:spPr>
          <a:xfrm>
            <a:off x="4644675" y="556583"/>
            <a:ext cx="4166400" cy="45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800" b="1">
                <a:solidFill>
                  <a:srgbClr val="000000"/>
                </a:solidFill>
                <a:latin typeface="Arial"/>
                <a:ea typeface="Arial"/>
                <a:cs typeface="Arial"/>
                <a:sym typeface="Arial"/>
              </a:rPr>
              <a:t>Mileage is cut during the week of sectionals by no less than 20%, even more if we qualify for State. Quality over quantity is the key during this time.</a:t>
            </a:r>
            <a:endParaRPr sz="1800" b="1">
              <a:solidFill>
                <a:srgbClr val="000000"/>
              </a:solidFill>
              <a:latin typeface="Arial"/>
              <a:ea typeface="Arial"/>
              <a:cs typeface="Arial"/>
              <a:sym typeface="Arial"/>
            </a:endParaRPr>
          </a:p>
          <a:p>
            <a:pPr marL="0" lvl="0" indent="0" algn="l" rtl="0">
              <a:spcBef>
                <a:spcPts val="1600"/>
              </a:spcBef>
              <a:spcAft>
                <a:spcPts val="0"/>
              </a:spcAft>
              <a:buClr>
                <a:srgbClr val="000000"/>
              </a:buClr>
              <a:buSzPts val="1100"/>
              <a:buFont typeface="Arial"/>
              <a:buNone/>
            </a:pPr>
            <a:r>
              <a:rPr lang="en" sz="1800" b="1">
                <a:solidFill>
                  <a:srgbClr val="000000"/>
                </a:solidFill>
                <a:latin typeface="Arial"/>
                <a:ea typeface="Arial"/>
                <a:cs typeface="Arial"/>
                <a:sym typeface="Arial"/>
              </a:rPr>
              <a:t>Shorter repeats at race pace or faster, with ample recovery, is implemented at this juncture.</a:t>
            </a:r>
            <a:endParaRPr sz="1800" b="1">
              <a:solidFill>
                <a:srgbClr val="000000"/>
              </a:solidFill>
              <a:latin typeface="Arial"/>
              <a:ea typeface="Arial"/>
              <a:cs typeface="Arial"/>
              <a:sym typeface="Arial"/>
            </a:endParaRPr>
          </a:p>
          <a:p>
            <a:pPr marL="0" lvl="0" indent="0" algn="l" rtl="0">
              <a:spcBef>
                <a:spcPts val="1600"/>
              </a:spcBef>
              <a:spcAft>
                <a:spcPts val="0"/>
              </a:spcAft>
              <a:buClr>
                <a:srgbClr val="000000"/>
              </a:buClr>
              <a:buSzPts val="1100"/>
              <a:buFont typeface="Arial"/>
              <a:buNone/>
            </a:pPr>
            <a:r>
              <a:rPr lang="en" sz="1800" b="1">
                <a:solidFill>
                  <a:srgbClr val="000000"/>
                </a:solidFill>
                <a:latin typeface="Arial"/>
                <a:ea typeface="Arial"/>
                <a:cs typeface="Arial"/>
                <a:sym typeface="Arial"/>
              </a:rPr>
              <a:t>Weight training is eliminated at this point.</a:t>
            </a:r>
            <a:endParaRPr sz="1800" b="1">
              <a:solidFill>
                <a:srgbClr val="000000"/>
              </a:solidFill>
              <a:latin typeface="Arial"/>
              <a:ea typeface="Arial"/>
              <a:cs typeface="Arial"/>
              <a:sym typeface="Arial"/>
            </a:endParaRPr>
          </a:p>
          <a:p>
            <a:pPr marL="0" lvl="0" indent="0" algn="l" rtl="0">
              <a:spcBef>
                <a:spcPts val="1600"/>
              </a:spcBef>
              <a:spcAft>
                <a:spcPts val="1600"/>
              </a:spcAft>
              <a:buNone/>
            </a:pPr>
            <a:endParaRPr sz="1800" b="1">
              <a:solidFill>
                <a:srgbClr val="000000"/>
              </a:solidFill>
              <a:latin typeface="Arial"/>
              <a:ea typeface="Arial"/>
              <a:cs typeface="Arial"/>
              <a:sym typeface="Arial"/>
            </a:endParaRPr>
          </a:p>
        </p:txBody>
      </p:sp>
      <p:pic>
        <p:nvPicPr>
          <p:cNvPr id="158" name="Google Shape;158;p26"/>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Matt Roe </a:t>
            </a:r>
            <a:endParaRPr/>
          </a:p>
          <a:p>
            <a:pPr marL="0" lvl="0" indent="0" algn="l" rtl="0">
              <a:spcBef>
                <a:spcPts val="0"/>
              </a:spcBef>
              <a:spcAft>
                <a:spcPts val="0"/>
              </a:spcAft>
              <a:buNone/>
            </a:pPr>
            <a:r>
              <a:rPr lang="en"/>
              <a:t>Sun Prairie</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rgbClr val="000000"/>
              </a:buClr>
              <a:buSzPts val="1100"/>
              <a:buFont typeface="Arial"/>
              <a:buNone/>
            </a:pPr>
            <a:r>
              <a:rPr lang="en" sz="1200">
                <a:highlight>
                  <a:schemeClr val="dk1"/>
                </a:highlight>
                <a:latin typeface="Arial"/>
                <a:ea typeface="Arial"/>
                <a:cs typeface="Arial"/>
                <a:sym typeface="Arial"/>
              </a:rPr>
              <a:t>Please give a breakdown of your training plan for the week of </a:t>
            </a:r>
            <a:r>
              <a:rPr lang="en" sz="1200" u="sng">
                <a:highlight>
                  <a:schemeClr val="dk1"/>
                </a:highlight>
                <a:latin typeface="Arial"/>
                <a:ea typeface="Arial"/>
                <a:cs typeface="Arial"/>
                <a:sym typeface="Arial"/>
              </a:rPr>
              <a:t>sectionals</a:t>
            </a:r>
            <a:r>
              <a:rPr lang="en" sz="1200">
                <a:highlight>
                  <a:schemeClr val="dk1"/>
                </a:highlight>
                <a:latin typeface="Arial"/>
                <a:ea typeface="Arial"/>
                <a:cs typeface="Arial"/>
                <a:sym typeface="Arial"/>
              </a:rPr>
              <a:t> for your varsity athletes. Provide mileage, specific workouts and are you still doing strength training during this week?</a:t>
            </a:r>
            <a:endParaRPr/>
          </a:p>
        </p:txBody>
      </p:sp>
      <p:sp>
        <p:nvSpPr>
          <p:cNvPr id="164" name="Google Shape;164;p27"/>
          <p:cNvSpPr txBox="1">
            <a:spLocks noGrp="1"/>
          </p:cNvSpPr>
          <p:nvPr>
            <p:ph type="body" idx="1"/>
          </p:nvPr>
        </p:nvSpPr>
        <p:spPr>
          <a:xfrm>
            <a:off x="4655525" y="580500"/>
            <a:ext cx="4166400" cy="45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800" b="1">
                <a:solidFill>
                  <a:srgbClr val="000000"/>
                </a:solidFill>
                <a:highlight>
                  <a:srgbClr val="FFFFFF"/>
                </a:highlight>
                <a:latin typeface="Arial"/>
                <a:ea typeface="Arial"/>
                <a:cs typeface="Arial"/>
                <a:sym typeface="Arial"/>
              </a:rPr>
              <a:t>-This is the week that we take a small step back in overall minutes</a:t>
            </a:r>
            <a:endParaRPr sz="1800" b="1">
              <a:solidFill>
                <a:srgbClr val="000000"/>
              </a:solidFill>
              <a:highlight>
                <a:srgbClr val="FFFFFF"/>
              </a:highlight>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1800" b="1">
                <a:solidFill>
                  <a:srgbClr val="000000"/>
                </a:solidFill>
                <a:highlight>
                  <a:srgbClr val="FFFFFF"/>
                </a:highlight>
                <a:latin typeface="Arial"/>
                <a:ea typeface="Arial"/>
                <a:cs typeface="Arial"/>
                <a:sym typeface="Arial"/>
              </a:rPr>
              <a:t>-Keep intensity of workouts up</a:t>
            </a:r>
            <a:endParaRPr sz="1800" b="1">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r>
              <a:rPr lang="en" sz="1800" b="1">
                <a:solidFill>
                  <a:srgbClr val="000000"/>
                </a:solidFill>
                <a:highlight>
                  <a:srgbClr val="FFFFFF"/>
                </a:highlight>
                <a:latin typeface="Arial"/>
                <a:ea typeface="Arial"/>
                <a:cs typeface="Arial"/>
                <a:sym typeface="Arial"/>
              </a:rPr>
              <a:t>-We continue our daily general strength and Core and Glute work</a:t>
            </a:r>
            <a:endParaRPr sz="1800" b="1">
              <a:solidFill>
                <a:srgbClr val="000000"/>
              </a:solidFill>
              <a:highlight>
                <a:srgbClr val="FFFFFF"/>
              </a:highlight>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1800" b="1">
                <a:solidFill>
                  <a:srgbClr val="000000"/>
                </a:solidFill>
                <a:highlight>
                  <a:srgbClr val="FFFFFF"/>
                </a:highlight>
                <a:latin typeface="Arial"/>
                <a:ea typeface="Arial"/>
                <a:cs typeface="Arial"/>
                <a:sym typeface="Arial"/>
              </a:rPr>
              <a:t>-Monday-Saturday:</a:t>
            </a:r>
            <a:endParaRPr sz="1800" b="1">
              <a:solidFill>
                <a:srgbClr val="000000"/>
              </a:solidFill>
              <a:highlight>
                <a:srgbClr val="FFFFFF"/>
              </a:highlight>
              <a:latin typeface="Arial"/>
              <a:ea typeface="Arial"/>
              <a:cs typeface="Arial"/>
              <a:sym typeface="Arial"/>
            </a:endParaRPr>
          </a:p>
        </p:txBody>
      </p:sp>
      <p:graphicFrame>
        <p:nvGraphicFramePr>
          <p:cNvPr id="165" name="Google Shape;165;p27"/>
          <p:cNvGraphicFramePr/>
          <p:nvPr/>
        </p:nvGraphicFramePr>
        <p:xfrm>
          <a:off x="4306200" y="3403722"/>
          <a:ext cx="3000000" cy="3000000"/>
        </p:xfrm>
        <a:graphic>
          <a:graphicData uri="http://schemas.openxmlformats.org/drawingml/2006/table">
            <a:tbl>
              <a:tblPr>
                <a:noFill/>
                <a:tableStyleId>{595F8AC8-494E-4513-B080-967488D5A1E5}</a:tableStyleId>
              </a:tblPr>
              <a:tblGrid>
                <a:gridCol w="686850">
                  <a:extLst>
                    <a:ext uri="{9D8B030D-6E8A-4147-A177-3AD203B41FA5}">
                      <a16:colId xmlns:a16="http://schemas.microsoft.com/office/drawing/2014/main" val="20000"/>
                    </a:ext>
                  </a:extLst>
                </a:gridCol>
                <a:gridCol w="925750">
                  <a:extLst>
                    <a:ext uri="{9D8B030D-6E8A-4147-A177-3AD203B41FA5}">
                      <a16:colId xmlns:a16="http://schemas.microsoft.com/office/drawing/2014/main" val="20001"/>
                    </a:ext>
                  </a:extLst>
                </a:gridCol>
                <a:gridCol w="795450">
                  <a:extLst>
                    <a:ext uri="{9D8B030D-6E8A-4147-A177-3AD203B41FA5}">
                      <a16:colId xmlns:a16="http://schemas.microsoft.com/office/drawing/2014/main" val="20002"/>
                    </a:ext>
                  </a:extLst>
                </a:gridCol>
                <a:gridCol w="817150">
                  <a:extLst>
                    <a:ext uri="{9D8B030D-6E8A-4147-A177-3AD203B41FA5}">
                      <a16:colId xmlns:a16="http://schemas.microsoft.com/office/drawing/2014/main" val="20003"/>
                    </a:ext>
                  </a:extLst>
                </a:gridCol>
                <a:gridCol w="806300">
                  <a:extLst>
                    <a:ext uri="{9D8B030D-6E8A-4147-A177-3AD203B41FA5}">
                      <a16:colId xmlns:a16="http://schemas.microsoft.com/office/drawing/2014/main" val="20004"/>
                    </a:ext>
                  </a:extLst>
                </a:gridCol>
                <a:gridCol w="806300">
                  <a:extLst>
                    <a:ext uri="{9D8B030D-6E8A-4147-A177-3AD203B41FA5}">
                      <a16:colId xmlns:a16="http://schemas.microsoft.com/office/drawing/2014/main" val="20005"/>
                    </a:ext>
                  </a:extLst>
                </a:gridCol>
              </a:tblGrid>
              <a:tr h="2059475">
                <a:tc>
                  <a:txBody>
                    <a:bodyPr/>
                    <a:lstStyle/>
                    <a:p>
                      <a:pPr marL="0" lvl="0" indent="0" algn="l" rtl="0">
                        <a:spcBef>
                          <a:spcPts val="0"/>
                        </a:spcBef>
                        <a:spcAft>
                          <a:spcPts val="0"/>
                        </a:spcAft>
                        <a:buNone/>
                      </a:pPr>
                      <a:r>
                        <a:rPr lang="en" sz="1300">
                          <a:solidFill>
                            <a:srgbClr val="FF0000"/>
                          </a:solidFill>
                          <a:highlight>
                            <a:srgbClr val="FFFFFF"/>
                          </a:highlight>
                        </a:rPr>
                        <a:t>Long Run: 65 minutes</a:t>
                      </a:r>
                      <a:endParaRPr sz="1300">
                        <a:solidFill>
                          <a:srgbClr val="FF0000"/>
                        </a:solidFill>
                        <a:highlight>
                          <a:srgbClr val="FFFFFF"/>
                        </a:highlight>
                      </a:endParaRPr>
                    </a:p>
                  </a:txBody>
                  <a:tcPr marL="63500" marR="63500" marT="70550" marB="70550"/>
                </a:tc>
                <a:tc>
                  <a:txBody>
                    <a:bodyPr/>
                    <a:lstStyle/>
                    <a:p>
                      <a:pPr marL="0" lvl="0" indent="0" algn="l" rtl="0">
                        <a:spcBef>
                          <a:spcPts val="0"/>
                        </a:spcBef>
                        <a:spcAft>
                          <a:spcPts val="0"/>
                        </a:spcAft>
                        <a:buNone/>
                      </a:pPr>
                      <a:r>
                        <a:rPr lang="en" sz="1300">
                          <a:solidFill>
                            <a:srgbClr val="FF0000"/>
                          </a:solidFill>
                          <a:highlight>
                            <a:srgbClr val="FFFFFF"/>
                          </a:highlight>
                        </a:rPr>
                        <a:t>Threshold: Fartlek 1-2-3-3-2-1</a:t>
                      </a:r>
                      <a:endParaRPr sz="1300">
                        <a:solidFill>
                          <a:srgbClr val="FF0000"/>
                        </a:solidFill>
                        <a:highlight>
                          <a:srgbClr val="FFFFFF"/>
                        </a:highlight>
                      </a:endParaRPr>
                    </a:p>
                  </a:txBody>
                  <a:tcPr marL="63500" marR="63500" marT="70550" marB="70550"/>
                </a:tc>
                <a:tc>
                  <a:txBody>
                    <a:bodyPr/>
                    <a:lstStyle/>
                    <a:p>
                      <a:pPr marL="0" lvl="0" indent="0" algn="l" rtl="0">
                        <a:spcBef>
                          <a:spcPts val="0"/>
                        </a:spcBef>
                        <a:spcAft>
                          <a:spcPts val="0"/>
                        </a:spcAft>
                        <a:buNone/>
                      </a:pPr>
                      <a:r>
                        <a:rPr lang="en" sz="1300">
                          <a:solidFill>
                            <a:srgbClr val="FF0000"/>
                          </a:solidFill>
                          <a:highlight>
                            <a:srgbClr val="FFFFFF"/>
                          </a:highlight>
                        </a:rPr>
                        <a:t>Recovery</a:t>
                      </a:r>
                      <a:endParaRPr sz="1300">
                        <a:solidFill>
                          <a:srgbClr val="FF0000"/>
                        </a:solidFill>
                        <a:highlight>
                          <a:srgbClr val="FFFFFF"/>
                        </a:highlight>
                      </a:endParaRPr>
                    </a:p>
                    <a:p>
                      <a:pPr marL="0" lvl="0" indent="0" algn="l" rtl="0">
                        <a:spcBef>
                          <a:spcPts val="0"/>
                        </a:spcBef>
                        <a:spcAft>
                          <a:spcPts val="0"/>
                        </a:spcAft>
                        <a:buNone/>
                      </a:pPr>
                      <a:r>
                        <a:rPr lang="en" sz="1300">
                          <a:solidFill>
                            <a:srgbClr val="FF0000"/>
                          </a:solidFill>
                          <a:highlight>
                            <a:srgbClr val="FFFFFF"/>
                          </a:highlight>
                        </a:rPr>
                        <a:t>40 min + strides</a:t>
                      </a:r>
                      <a:endParaRPr sz="1300">
                        <a:solidFill>
                          <a:srgbClr val="FF0000"/>
                        </a:solidFill>
                        <a:highlight>
                          <a:srgbClr val="FFFFFF"/>
                        </a:highlight>
                      </a:endParaRPr>
                    </a:p>
                  </a:txBody>
                  <a:tcPr marL="63500" marR="63500" marT="70550" marB="70550"/>
                </a:tc>
                <a:tc>
                  <a:txBody>
                    <a:bodyPr/>
                    <a:lstStyle/>
                    <a:p>
                      <a:pPr marL="0" lvl="0" indent="0" algn="l" rtl="0">
                        <a:spcBef>
                          <a:spcPts val="0"/>
                        </a:spcBef>
                        <a:spcAft>
                          <a:spcPts val="0"/>
                        </a:spcAft>
                        <a:buNone/>
                      </a:pPr>
                      <a:r>
                        <a:rPr lang="en" sz="1300">
                          <a:solidFill>
                            <a:srgbClr val="FF0000"/>
                          </a:solidFill>
                          <a:highlight>
                            <a:srgbClr val="FFFFFF"/>
                          </a:highlight>
                        </a:rPr>
                        <a:t>Pace/</a:t>
                      </a:r>
                      <a:endParaRPr sz="1300">
                        <a:solidFill>
                          <a:srgbClr val="FF0000"/>
                        </a:solidFill>
                        <a:highlight>
                          <a:srgbClr val="FFFFFF"/>
                        </a:highlight>
                      </a:endParaRPr>
                    </a:p>
                    <a:p>
                      <a:pPr marL="0" lvl="0" indent="0" algn="l" rtl="0">
                        <a:spcBef>
                          <a:spcPts val="0"/>
                        </a:spcBef>
                        <a:spcAft>
                          <a:spcPts val="0"/>
                        </a:spcAft>
                        <a:buNone/>
                      </a:pPr>
                      <a:r>
                        <a:rPr lang="en" sz="1300">
                          <a:solidFill>
                            <a:srgbClr val="FF0000"/>
                          </a:solidFill>
                          <a:highlight>
                            <a:srgbClr val="FFFFFF"/>
                          </a:highlight>
                        </a:rPr>
                        <a:t>Speed: 4x400 w/200 rec. @ race pace + 2 x 150 fast</a:t>
                      </a:r>
                      <a:endParaRPr sz="1300">
                        <a:solidFill>
                          <a:srgbClr val="FF0000"/>
                        </a:solidFill>
                        <a:highlight>
                          <a:srgbClr val="FFFFFF"/>
                        </a:highlight>
                      </a:endParaRPr>
                    </a:p>
                  </a:txBody>
                  <a:tcPr marL="63500" marR="63500" marT="70550" marB="70550"/>
                </a:tc>
                <a:tc>
                  <a:txBody>
                    <a:bodyPr/>
                    <a:lstStyle/>
                    <a:p>
                      <a:pPr marL="0" lvl="0" indent="0" algn="l" rtl="0">
                        <a:spcBef>
                          <a:spcPts val="0"/>
                        </a:spcBef>
                        <a:spcAft>
                          <a:spcPts val="0"/>
                        </a:spcAft>
                        <a:buNone/>
                      </a:pPr>
                      <a:r>
                        <a:rPr lang="en" sz="1300">
                          <a:solidFill>
                            <a:srgbClr val="FF0000"/>
                          </a:solidFill>
                          <a:highlight>
                            <a:srgbClr val="FFFFFF"/>
                          </a:highlight>
                        </a:rPr>
                        <a:t>Recovery30 min + 4 strides</a:t>
                      </a:r>
                      <a:endParaRPr sz="1300">
                        <a:solidFill>
                          <a:srgbClr val="FF0000"/>
                        </a:solidFill>
                        <a:highlight>
                          <a:srgbClr val="FFFFFF"/>
                        </a:highlight>
                      </a:endParaRPr>
                    </a:p>
                  </a:txBody>
                  <a:tcPr marL="63500" marR="63500" marT="70550" marB="70550"/>
                </a:tc>
                <a:tc>
                  <a:txBody>
                    <a:bodyPr/>
                    <a:lstStyle/>
                    <a:p>
                      <a:pPr marL="0" lvl="0" indent="0" algn="l" rtl="0">
                        <a:spcBef>
                          <a:spcPts val="0"/>
                        </a:spcBef>
                        <a:spcAft>
                          <a:spcPts val="0"/>
                        </a:spcAft>
                        <a:buNone/>
                      </a:pPr>
                      <a:r>
                        <a:rPr lang="en" sz="1300">
                          <a:solidFill>
                            <a:srgbClr val="FF0000"/>
                          </a:solidFill>
                          <a:highlight>
                            <a:srgbClr val="FFFFFF"/>
                          </a:highlight>
                        </a:rPr>
                        <a:t>Race Warm-up, race, 15 min cool-</a:t>
                      </a:r>
                      <a:endParaRPr sz="1300">
                        <a:solidFill>
                          <a:srgbClr val="FF0000"/>
                        </a:solidFill>
                        <a:highlight>
                          <a:srgbClr val="FFFFFF"/>
                        </a:highlight>
                      </a:endParaRPr>
                    </a:p>
                    <a:p>
                      <a:pPr marL="0" lvl="0" indent="0" algn="l" rtl="0">
                        <a:spcBef>
                          <a:spcPts val="0"/>
                        </a:spcBef>
                        <a:spcAft>
                          <a:spcPts val="0"/>
                        </a:spcAft>
                        <a:buNone/>
                      </a:pPr>
                      <a:r>
                        <a:rPr lang="en" sz="1300">
                          <a:solidFill>
                            <a:srgbClr val="FF0000"/>
                          </a:solidFill>
                          <a:highlight>
                            <a:srgbClr val="FFFFFF"/>
                          </a:highlight>
                        </a:rPr>
                        <a:t>down</a:t>
                      </a:r>
                      <a:endParaRPr sz="1300">
                        <a:solidFill>
                          <a:srgbClr val="FF0000"/>
                        </a:solidFill>
                        <a:highlight>
                          <a:srgbClr val="FFFFFF"/>
                        </a:highlight>
                      </a:endParaRPr>
                    </a:p>
                  </a:txBody>
                  <a:tcPr marL="63500" marR="63500" marT="70550" marB="70550"/>
                </a:tc>
                <a:extLst>
                  <a:ext uri="{0D108BD9-81ED-4DB2-BD59-A6C34878D82A}">
                    <a16:rowId xmlns:a16="http://schemas.microsoft.com/office/drawing/2014/main" val="10000"/>
                  </a:ext>
                </a:extLst>
              </a:tr>
            </a:tbl>
          </a:graphicData>
        </a:graphic>
      </p:graphicFrame>
      <p:pic>
        <p:nvPicPr>
          <p:cNvPr id="166" name="Google Shape;166;p27"/>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8"/>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Ingrid Husmoen  Durand</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rgbClr val="000000"/>
              </a:buClr>
              <a:buSzPts val="1100"/>
              <a:buFont typeface="Arial"/>
              <a:buNone/>
            </a:pPr>
            <a:r>
              <a:rPr lang="en" sz="1200">
                <a:highlight>
                  <a:schemeClr val="dk1"/>
                </a:highlight>
                <a:latin typeface="Arial"/>
                <a:ea typeface="Arial"/>
                <a:cs typeface="Arial"/>
                <a:sym typeface="Arial"/>
              </a:rPr>
              <a:t>Please give a breakdown of your training plan for the week of </a:t>
            </a:r>
            <a:r>
              <a:rPr lang="en" sz="1200" u="sng">
                <a:highlight>
                  <a:schemeClr val="dk1"/>
                </a:highlight>
                <a:latin typeface="Arial"/>
                <a:ea typeface="Arial"/>
                <a:cs typeface="Arial"/>
                <a:sym typeface="Arial"/>
              </a:rPr>
              <a:t>sectionals</a:t>
            </a:r>
            <a:r>
              <a:rPr lang="en" sz="1200">
                <a:highlight>
                  <a:schemeClr val="dk1"/>
                </a:highlight>
                <a:latin typeface="Arial"/>
                <a:ea typeface="Arial"/>
                <a:cs typeface="Arial"/>
                <a:sym typeface="Arial"/>
              </a:rPr>
              <a:t> for your varsity athletes. Provide mileage, specific workouts and are you still doing strength training during this week?</a:t>
            </a:r>
            <a:endParaRPr/>
          </a:p>
        </p:txBody>
      </p:sp>
      <p:sp>
        <p:nvSpPr>
          <p:cNvPr id="172" name="Google Shape;172;p28"/>
          <p:cNvSpPr txBox="1">
            <a:spLocks noGrp="1"/>
          </p:cNvSpPr>
          <p:nvPr>
            <p:ph type="body" idx="1"/>
          </p:nvPr>
        </p:nvSpPr>
        <p:spPr>
          <a:xfrm>
            <a:off x="4644675" y="556583"/>
            <a:ext cx="4166400" cy="45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000000"/>
                </a:solidFill>
                <a:latin typeface="Arial"/>
                <a:ea typeface="Arial"/>
                <a:cs typeface="Arial"/>
                <a:sym typeface="Arial"/>
              </a:rPr>
              <a:t>- Speed work at varying distances, from 400-1600M on the track/flat grass terrain. (We do this leading up to our conference meet, too.)</a:t>
            </a:r>
            <a:endParaRPr sz="1400" b="1">
              <a:solidFill>
                <a:srgbClr val="000000"/>
              </a:solidFill>
              <a:latin typeface="Arial"/>
              <a:ea typeface="Arial"/>
              <a:cs typeface="Arial"/>
              <a:sym typeface="Arial"/>
            </a:endParaRPr>
          </a:p>
          <a:p>
            <a:pPr marL="0" lvl="0" indent="0" algn="l" rtl="0">
              <a:spcBef>
                <a:spcPts val="1600"/>
              </a:spcBef>
              <a:spcAft>
                <a:spcPts val="0"/>
              </a:spcAft>
              <a:buClr>
                <a:srgbClr val="000000"/>
              </a:buClr>
              <a:buSzPts val="1100"/>
              <a:buFont typeface="Arial"/>
              <a:buNone/>
            </a:pPr>
            <a:r>
              <a:rPr lang="en" sz="1400" b="1">
                <a:solidFill>
                  <a:srgbClr val="000000"/>
                </a:solidFill>
                <a:latin typeface="Arial"/>
                <a:ea typeface="Arial"/>
                <a:cs typeface="Arial"/>
                <a:sym typeface="Arial"/>
              </a:rPr>
              <a:t>- Times we give the athletes are faster than their season average times for the conference meet, and again a bit faster for the week of sectionals.</a:t>
            </a:r>
            <a:endParaRPr sz="1400" b="1">
              <a:solidFill>
                <a:srgbClr val="000000"/>
              </a:solidFill>
              <a:latin typeface="Arial"/>
              <a:ea typeface="Arial"/>
              <a:cs typeface="Arial"/>
              <a:sym typeface="Arial"/>
            </a:endParaRPr>
          </a:p>
          <a:p>
            <a:pPr marL="0" lvl="0" indent="0" algn="l" rtl="0">
              <a:spcBef>
                <a:spcPts val="1600"/>
              </a:spcBef>
              <a:spcAft>
                <a:spcPts val="0"/>
              </a:spcAft>
              <a:buNone/>
            </a:pPr>
            <a:r>
              <a:rPr lang="en" sz="1400" b="1">
                <a:solidFill>
                  <a:srgbClr val="000000"/>
                </a:solidFill>
                <a:latin typeface="Arial"/>
                <a:ea typeface="Arial"/>
                <a:cs typeface="Arial"/>
                <a:sym typeface="Arial"/>
              </a:rPr>
              <a:t>- Purpose: to recognize the faster turnover on a physical and mental level</a:t>
            </a:r>
            <a:endParaRPr sz="1400" b="1">
              <a:solidFill>
                <a:srgbClr val="000000"/>
              </a:solidFill>
              <a:latin typeface="Arial"/>
              <a:ea typeface="Arial"/>
              <a:cs typeface="Arial"/>
              <a:sym typeface="Arial"/>
            </a:endParaRPr>
          </a:p>
          <a:p>
            <a:pPr marL="0" lvl="0" indent="0" algn="l" rtl="0">
              <a:spcBef>
                <a:spcPts val="1600"/>
              </a:spcBef>
              <a:spcAft>
                <a:spcPts val="0"/>
              </a:spcAft>
              <a:buNone/>
            </a:pPr>
            <a:endParaRPr sz="1400" b="1">
              <a:solidFill>
                <a:srgbClr val="000000"/>
              </a:solidFill>
              <a:latin typeface="Arial"/>
              <a:ea typeface="Arial"/>
              <a:cs typeface="Arial"/>
              <a:sym typeface="Arial"/>
            </a:endParaRPr>
          </a:p>
          <a:p>
            <a:pPr marL="0" lvl="0" indent="0" algn="l" rtl="0">
              <a:spcBef>
                <a:spcPts val="1600"/>
              </a:spcBef>
              <a:spcAft>
                <a:spcPts val="0"/>
              </a:spcAft>
              <a:buClr>
                <a:srgbClr val="000000"/>
              </a:buClr>
              <a:buSzPts val="1100"/>
              <a:buFont typeface="Arial"/>
              <a:buNone/>
            </a:pPr>
            <a:r>
              <a:rPr lang="en" sz="1400" b="1">
                <a:solidFill>
                  <a:srgbClr val="000000"/>
                </a:solidFill>
                <a:latin typeface="Arial"/>
                <a:ea typeface="Arial"/>
                <a:cs typeface="Arial"/>
                <a:sym typeface="Arial"/>
              </a:rPr>
              <a:t>Continued on the next slide….</a:t>
            </a:r>
            <a:endParaRPr sz="1400" b="1">
              <a:solidFill>
                <a:srgbClr val="000000"/>
              </a:solidFill>
              <a:latin typeface="Arial"/>
              <a:ea typeface="Arial"/>
              <a:cs typeface="Arial"/>
              <a:sym typeface="Arial"/>
            </a:endParaRPr>
          </a:p>
          <a:p>
            <a:pPr marL="0" lvl="0" indent="0" algn="l" rtl="0">
              <a:spcBef>
                <a:spcPts val="1600"/>
              </a:spcBef>
              <a:spcAft>
                <a:spcPts val="1600"/>
              </a:spcAft>
              <a:buNone/>
            </a:pPr>
            <a:endParaRPr/>
          </a:p>
        </p:txBody>
      </p:sp>
      <p:pic>
        <p:nvPicPr>
          <p:cNvPr id="173" name="Google Shape;173;p28"/>
          <p:cNvPicPr preferRelativeResize="0"/>
          <p:nvPr/>
        </p:nvPicPr>
        <p:blipFill>
          <a:blip r:embed="rId3">
            <a:alphaModFix/>
          </a:blip>
          <a:stretch>
            <a:fillRect/>
          </a:stretch>
        </p:blipFill>
        <p:spPr>
          <a:xfrm>
            <a:off x="3293800" y="735556"/>
            <a:ext cx="952500" cy="952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9"/>
          <p:cNvSpPr txBox="1">
            <a:spLocks noGrp="1"/>
          </p:cNvSpPr>
          <p:nvPr>
            <p:ph type="title"/>
          </p:nvPr>
        </p:nvSpPr>
        <p:spPr>
          <a:xfrm>
            <a:off x="300850" y="568639"/>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Ingrid Husmoen  Durand</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200">
                <a:highlight>
                  <a:schemeClr val="dk1"/>
                </a:highlight>
                <a:latin typeface="Arial"/>
                <a:ea typeface="Arial"/>
                <a:cs typeface="Arial"/>
                <a:sym typeface="Arial"/>
              </a:rPr>
              <a:t>Please give a breakdown of your training plan for the week of </a:t>
            </a:r>
            <a:r>
              <a:rPr lang="en" sz="1200" u="sng">
                <a:highlight>
                  <a:schemeClr val="dk1"/>
                </a:highlight>
                <a:latin typeface="Arial"/>
                <a:ea typeface="Arial"/>
                <a:cs typeface="Arial"/>
                <a:sym typeface="Arial"/>
              </a:rPr>
              <a:t>sectionals</a:t>
            </a:r>
            <a:r>
              <a:rPr lang="en" sz="1200">
                <a:highlight>
                  <a:schemeClr val="dk1"/>
                </a:highlight>
                <a:latin typeface="Arial"/>
                <a:ea typeface="Arial"/>
                <a:cs typeface="Arial"/>
                <a:sym typeface="Arial"/>
              </a:rPr>
              <a:t> for your varsity athletes. Provide mileage, specific workouts and are you still doing strength training during this week?</a:t>
            </a:r>
            <a:endParaRPr/>
          </a:p>
        </p:txBody>
      </p:sp>
      <p:sp>
        <p:nvSpPr>
          <p:cNvPr id="179" name="Google Shape;179;p29"/>
          <p:cNvSpPr txBox="1">
            <a:spLocks noGrp="1"/>
          </p:cNvSpPr>
          <p:nvPr>
            <p:ph type="body" idx="1"/>
          </p:nvPr>
        </p:nvSpPr>
        <p:spPr>
          <a:xfrm>
            <a:off x="4644675" y="410250"/>
            <a:ext cx="4166400" cy="470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latin typeface="Arial"/>
                <a:ea typeface="Arial"/>
                <a:cs typeface="Arial"/>
                <a:sym typeface="Arial"/>
              </a:rPr>
              <a:t>*Monday speed, 400-1600M (high volume, but plenty of rest between)</a:t>
            </a:r>
            <a:endParaRPr b="1">
              <a:solidFill>
                <a:srgbClr val="000000"/>
              </a:solidFill>
              <a:latin typeface="Arial"/>
              <a:ea typeface="Arial"/>
              <a:cs typeface="Arial"/>
              <a:sym typeface="Arial"/>
            </a:endParaRPr>
          </a:p>
          <a:p>
            <a:pPr marL="0" lvl="0" indent="0" algn="l" rtl="0">
              <a:spcBef>
                <a:spcPts val="1600"/>
              </a:spcBef>
              <a:spcAft>
                <a:spcPts val="0"/>
              </a:spcAft>
              <a:buNone/>
            </a:pPr>
            <a:r>
              <a:rPr lang="en" b="1">
                <a:solidFill>
                  <a:srgbClr val="000000"/>
                </a:solidFill>
                <a:latin typeface="Arial"/>
                <a:ea typeface="Arial"/>
                <a:cs typeface="Arial"/>
                <a:sym typeface="Arial"/>
              </a:rPr>
              <a:t>o Tuesday was a distance run for recovery (3-5miles)</a:t>
            </a:r>
            <a:endParaRPr b="1">
              <a:solidFill>
                <a:srgbClr val="000000"/>
              </a:solidFill>
              <a:latin typeface="Arial"/>
              <a:ea typeface="Arial"/>
              <a:cs typeface="Arial"/>
              <a:sym typeface="Arial"/>
            </a:endParaRPr>
          </a:p>
          <a:p>
            <a:pPr marL="0" lvl="0" indent="0" algn="l" rtl="0">
              <a:spcBef>
                <a:spcPts val="1600"/>
              </a:spcBef>
              <a:spcAft>
                <a:spcPts val="0"/>
              </a:spcAft>
              <a:buNone/>
            </a:pPr>
            <a:r>
              <a:rPr lang="en" b="1">
                <a:solidFill>
                  <a:srgbClr val="000000"/>
                </a:solidFill>
                <a:latin typeface="Arial"/>
                <a:ea typeface="Arial"/>
                <a:cs typeface="Arial"/>
                <a:sym typeface="Arial"/>
              </a:rPr>
              <a:t>o Wednesday speed, 400-1000M (less total and more rest between)</a:t>
            </a:r>
            <a:endParaRPr b="1">
              <a:solidFill>
                <a:srgbClr val="000000"/>
              </a:solidFill>
              <a:latin typeface="Arial"/>
              <a:ea typeface="Arial"/>
              <a:cs typeface="Arial"/>
              <a:sym typeface="Arial"/>
            </a:endParaRPr>
          </a:p>
          <a:p>
            <a:pPr marL="0" lvl="0" indent="0" algn="l" rtl="0">
              <a:spcBef>
                <a:spcPts val="1600"/>
              </a:spcBef>
              <a:spcAft>
                <a:spcPts val="0"/>
              </a:spcAft>
              <a:buNone/>
            </a:pPr>
            <a:r>
              <a:rPr lang="en" b="1">
                <a:solidFill>
                  <a:srgbClr val="000000"/>
                </a:solidFill>
                <a:latin typeface="Arial"/>
                <a:ea typeface="Arial"/>
                <a:cs typeface="Arial"/>
                <a:sym typeface="Arial"/>
              </a:rPr>
              <a:t>o Thursday middle distance (1 hard mile on variable terrain followed by easy recovery 2-4 miles)</a:t>
            </a:r>
            <a:endParaRPr b="1">
              <a:solidFill>
                <a:srgbClr val="000000"/>
              </a:solidFill>
              <a:latin typeface="Arial"/>
              <a:ea typeface="Arial"/>
              <a:cs typeface="Arial"/>
              <a:sym typeface="Arial"/>
            </a:endParaRPr>
          </a:p>
          <a:p>
            <a:pPr marL="0" lvl="0" indent="0" algn="l" rtl="0">
              <a:spcBef>
                <a:spcPts val="1600"/>
              </a:spcBef>
              <a:spcAft>
                <a:spcPts val="0"/>
              </a:spcAft>
              <a:buNone/>
            </a:pPr>
            <a:r>
              <a:rPr lang="en" b="1">
                <a:solidFill>
                  <a:srgbClr val="000000"/>
                </a:solidFill>
                <a:latin typeface="Arial"/>
                <a:ea typeface="Arial"/>
                <a:cs typeface="Arial"/>
                <a:sym typeface="Arial"/>
              </a:rPr>
              <a:t>o Friday our typical pre race (4-400s) with a warm-up, cool down</a:t>
            </a:r>
            <a:endParaRPr b="1">
              <a:solidFill>
                <a:srgbClr val="000000"/>
              </a:solidFill>
              <a:latin typeface="Arial"/>
              <a:ea typeface="Arial"/>
              <a:cs typeface="Arial"/>
              <a:sym typeface="Arial"/>
            </a:endParaRPr>
          </a:p>
          <a:p>
            <a:pPr marL="0" lvl="0" indent="0" algn="l" rtl="0">
              <a:spcBef>
                <a:spcPts val="1600"/>
              </a:spcBef>
              <a:spcAft>
                <a:spcPts val="0"/>
              </a:spcAft>
              <a:buNone/>
            </a:pPr>
            <a:r>
              <a:rPr lang="en" b="1">
                <a:solidFill>
                  <a:srgbClr val="000000"/>
                </a:solidFill>
                <a:latin typeface="Arial"/>
                <a:ea typeface="Arial"/>
                <a:cs typeface="Arial"/>
                <a:sym typeface="Arial"/>
              </a:rPr>
              <a:t>- Strength training is an option for athletes this week, though anything they do is light to no weights. We still did an AB workout a few times.</a:t>
            </a:r>
            <a:endParaRPr b="1">
              <a:solidFill>
                <a:srgbClr val="000000"/>
              </a:solidFill>
              <a:latin typeface="Arial"/>
              <a:ea typeface="Arial"/>
              <a:cs typeface="Arial"/>
              <a:sym typeface="Arial"/>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180" name="Google Shape;180;p29"/>
          <p:cNvPicPr preferRelativeResize="0"/>
          <p:nvPr/>
        </p:nvPicPr>
        <p:blipFill>
          <a:blip r:embed="rId3">
            <a:alphaModFix/>
          </a:blip>
          <a:stretch>
            <a:fillRect/>
          </a:stretch>
        </p:blipFill>
        <p:spPr>
          <a:xfrm>
            <a:off x="3293800" y="735556"/>
            <a:ext cx="952500" cy="952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0"/>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Bill Dietrich  Valders</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rgbClr val="000000"/>
              </a:buClr>
              <a:buSzPts val="1100"/>
              <a:buFont typeface="Arial"/>
              <a:buNone/>
            </a:pPr>
            <a:r>
              <a:rPr lang="en" sz="1200" b="1">
                <a:highlight>
                  <a:schemeClr val="dk1"/>
                </a:highlight>
                <a:latin typeface="Arial"/>
                <a:ea typeface="Arial"/>
                <a:cs typeface="Arial"/>
                <a:sym typeface="Arial"/>
              </a:rPr>
              <a:t>Please give a breakdown of your training plan for the week of </a:t>
            </a:r>
            <a:r>
              <a:rPr lang="en" sz="1200" b="1" u="sng">
                <a:highlight>
                  <a:schemeClr val="dk1"/>
                </a:highlight>
                <a:latin typeface="Arial"/>
                <a:ea typeface="Arial"/>
                <a:cs typeface="Arial"/>
                <a:sym typeface="Arial"/>
              </a:rPr>
              <a:t>sectionals</a:t>
            </a:r>
            <a:r>
              <a:rPr lang="en" sz="1200" b="1">
                <a:highlight>
                  <a:schemeClr val="dk1"/>
                </a:highlight>
                <a:latin typeface="Arial"/>
                <a:ea typeface="Arial"/>
                <a:cs typeface="Arial"/>
                <a:sym typeface="Arial"/>
              </a:rPr>
              <a:t> for your varsity athletes. Provide mileage, specific workouts and are you still doing strength training during this week?</a:t>
            </a:r>
            <a:endParaRPr b="1"/>
          </a:p>
        </p:txBody>
      </p:sp>
      <p:sp>
        <p:nvSpPr>
          <p:cNvPr id="186" name="Google Shape;186;p30"/>
          <p:cNvSpPr txBox="1">
            <a:spLocks noGrp="1"/>
          </p:cNvSpPr>
          <p:nvPr>
            <p:ph type="body" idx="1"/>
          </p:nvPr>
        </p:nvSpPr>
        <p:spPr>
          <a:xfrm>
            <a:off x="4644675" y="556583"/>
            <a:ext cx="4166400" cy="45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800" b="1">
                <a:solidFill>
                  <a:srgbClr val="000000"/>
                </a:solidFill>
              </a:rPr>
              <a:t>Sectional week workouts begin to wind down mileage and intensity. We do 1000’s at near race pace for speed work. Our strength training is not in a weight room, rather the guys and girls do core work after practice for 15 minutes each day.</a:t>
            </a:r>
            <a:endParaRPr sz="1800" b="1">
              <a:solidFill>
                <a:srgbClr val="000000"/>
              </a:solidFill>
            </a:endParaRPr>
          </a:p>
          <a:p>
            <a:pPr marL="0" lvl="0" indent="0" algn="l" rtl="0">
              <a:spcBef>
                <a:spcPts val="1600"/>
              </a:spcBef>
              <a:spcAft>
                <a:spcPts val="1600"/>
              </a:spcAft>
              <a:buNone/>
            </a:pPr>
            <a:endParaRPr sz="1800" b="1">
              <a:solidFill>
                <a:srgbClr val="000000"/>
              </a:solidFill>
            </a:endParaRPr>
          </a:p>
        </p:txBody>
      </p:sp>
      <p:pic>
        <p:nvPicPr>
          <p:cNvPr id="187" name="Google Shape;187;p30"/>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1"/>
          <p:cNvSpPr txBox="1">
            <a:spLocks noGrp="1"/>
          </p:cNvSpPr>
          <p:nvPr>
            <p:ph type="title"/>
          </p:nvPr>
        </p:nvSpPr>
        <p:spPr>
          <a:xfrm>
            <a:off x="392775" y="518889"/>
            <a:ext cx="3625500" cy="174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Brian Finnel</a:t>
            </a:r>
            <a:endParaRPr/>
          </a:p>
          <a:p>
            <a:pPr marL="0" lvl="0" indent="0" algn="l" rtl="0">
              <a:spcBef>
                <a:spcPts val="0"/>
              </a:spcBef>
              <a:spcAft>
                <a:spcPts val="0"/>
              </a:spcAft>
              <a:buNone/>
            </a:pPr>
            <a:r>
              <a:rPr lang="en"/>
              <a:t>Middleton</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rgbClr val="000000"/>
              </a:buClr>
              <a:buSzPts val="1100"/>
              <a:buFont typeface="Arial"/>
              <a:buNone/>
            </a:pPr>
            <a:r>
              <a:rPr lang="en" sz="1200">
                <a:highlight>
                  <a:schemeClr val="dk1"/>
                </a:highlight>
                <a:latin typeface="Arial"/>
                <a:ea typeface="Arial"/>
                <a:cs typeface="Arial"/>
                <a:sym typeface="Arial"/>
              </a:rPr>
              <a:t>Please give a breakdown of your training plan for the week of </a:t>
            </a:r>
            <a:r>
              <a:rPr lang="en" sz="1200" u="sng">
                <a:highlight>
                  <a:schemeClr val="dk1"/>
                </a:highlight>
                <a:latin typeface="Arial"/>
                <a:ea typeface="Arial"/>
                <a:cs typeface="Arial"/>
                <a:sym typeface="Arial"/>
              </a:rPr>
              <a:t>sectionals</a:t>
            </a:r>
            <a:r>
              <a:rPr lang="en" sz="1200">
                <a:highlight>
                  <a:schemeClr val="dk1"/>
                </a:highlight>
                <a:latin typeface="Arial"/>
                <a:ea typeface="Arial"/>
                <a:cs typeface="Arial"/>
                <a:sym typeface="Arial"/>
              </a:rPr>
              <a:t> for your varsity athletes. Provide mileage, specific workouts and are you still doing strength training during this week?</a:t>
            </a:r>
            <a:endParaRPr/>
          </a:p>
        </p:txBody>
      </p:sp>
      <p:sp>
        <p:nvSpPr>
          <p:cNvPr id="193" name="Google Shape;193;p31"/>
          <p:cNvSpPr txBox="1">
            <a:spLocks noGrp="1"/>
          </p:cNvSpPr>
          <p:nvPr>
            <p:ph type="body" idx="1"/>
          </p:nvPr>
        </p:nvSpPr>
        <p:spPr>
          <a:xfrm>
            <a:off x="4876800" y="156861"/>
            <a:ext cx="3846300" cy="458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200" b="1">
                <a:solidFill>
                  <a:srgbClr val="000000"/>
                </a:solidFill>
                <a:highlight>
                  <a:srgbClr val="FFFFFF"/>
                </a:highlight>
                <a:latin typeface="Arial"/>
                <a:ea typeface="Arial"/>
                <a:cs typeface="Arial"/>
                <a:sym typeface="Arial"/>
              </a:rPr>
              <a:t>Sectionals Week:</a:t>
            </a:r>
            <a:endParaRPr sz="1200" b="1">
              <a:solidFill>
                <a:srgbClr val="000000"/>
              </a:solidFill>
              <a:highlight>
                <a:srgbClr val="FFFFFF"/>
              </a:highlight>
              <a:latin typeface="Arial"/>
              <a:ea typeface="Arial"/>
              <a:cs typeface="Arial"/>
              <a:sym typeface="Arial"/>
            </a:endParaRPr>
          </a:p>
          <a:p>
            <a:pPr marL="457200" lvl="0" indent="-304800" algn="l" rtl="0">
              <a:spcBef>
                <a:spcPts val="0"/>
              </a:spcBef>
              <a:spcAft>
                <a:spcPts val="0"/>
              </a:spcAft>
              <a:buClr>
                <a:srgbClr val="000000"/>
              </a:buClr>
              <a:buSzPts val="1200"/>
              <a:buFont typeface="Arial"/>
              <a:buChar char="-"/>
            </a:pPr>
            <a:r>
              <a:rPr lang="en" sz="1200" b="1">
                <a:solidFill>
                  <a:srgbClr val="000000"/>
                </a:solidFill>
                <a:highlight>
                  <a:srgbClr val="FFFFFF"/>
                </a:highlight>
                <a:latin typeface="Arial"/>
                <a:ea typeface="Arial"/>
                <a:cs typeface="Arial"/>
                <a:sym typeface="Arial"/>
              </a:rPr>
              <a:t>No Strength Training</a:t>
            </a:r>
            <a:endParaRPr sz="1200" b="1">
              <a:solidFill>
                <a:srgbClr val="000000"/>
              </a:solidFill>
              <a:highlight>
                <a:srgbClr val="FFFFFF"/>
              </a:highlight>
              <a:latin typeface="Arial"/>
              <a:ea typeface="Arial"/>
              <a:cs typeface="Arial"/>
              <a:sym typeface="Arial"/>
            </a:endParaRPr>
          </a:p>
          <a:p>
            <a:pPr marL="457200" lvl="0" indent="-304800" algn="l" rtl="0">
              <a:spcBef>
                <a:spcPts val="0"/>
              </a:spcBef>
              <a:spcAft>
                <a:spcPts val="0"/>
              </a:spcAft>
              <a:buClr>
                <a:srgbClr val="000000"/>
              </a:buClr>
              <a:buSzPts val="1200"/>
              <a:buFont typeface="Arial"/>
              <a:buChar char="-"/>
            </a:pPr>
            <a:r>
              <a:rPr lang="en" sz="1200" b="1">
                <a:solidFill>
                  <a:srgbClr val="000000"/>
                </a:solidFill>
                <a:highlight>
                  <a:srgbClr val="FFFFFF"/>
                </a:highlight>
                <a:latin typeface="Arial"/>
                <a:ea typeface="Arial"/>
                <a:cs typeface="Arial"/>
                <a:sym typeface="Arial"/>
              </a:rPr>
              <a:t>Mileage, slight drop</a:t>
            </a:r>
            <a:endParaRPr sz="1200" b="1">
              <a:solidFill>
                <a:srgbClr val="000000"/>
              </a:solidFill>
              <a:highlight>
                <a:srgbClr val="FFFFFF"/>
              </a:highlight>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1200" b="1">
                <a:solidFill>
                  <a:srgbClr val="000000"/>
                </a:solidFill>
                <a:highlight>
                  <a:srgbClr val="FFFFFF"/>
                </a:highlight>
                <a:latin typeface="Arial"/>
                <a:ea typeface="Arial"/>
                <a:cs typeface="Arial"/>
                <a:sym typeface="Arial"/>
              </a:rPr>
              <a:t>Sunday- easy light jog if needed or off</a:t>
            </a:r>
            <a:endParaRPr sz="1200" b="1">
              <a:solidFill>
                <a:srgbClr val="000000"/>
              </a:solidFill>
              <a:highlight>
                <a:srgbClr val="FFFFFF"/>
              </a:highlight>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1200" b="1">
                <a:solidFill>
                  <a:srgbClr val="000000"/>
                </a:solidFill>
                <a:highlight>
                  <a:srgbClr val="FFFFFF"/>
                </a:highlight>
                <a:latin typeface="Arial"/>
                <a:ea typeface="Arial"/>
                <a:cs typeface="Arial"/>
                <a:sym typeface="Arial"/>
              </a:rPr>
              <a:t>Monday- LR 10-11 miles</a:t>
            </a:r>
            <a:endParaRPr sz="1200" b="1">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r>
              <a:rPr lang="en" sz="1200" b="1">
                <a:solidFill>
                  <a:srgbClr val="000000"/>
                </a:solidFill>
                <a:highlight>
                  <a:srgbClr val="FFFFFF"/>
                </a:highlight>
                <a:latin typeface="Arial"/>
                <a:ea typeface="Arial"/>
                <a:cs typeface="Arial"/>
                <a:sym typeface="Arial"/>
              </a:rPr>
              <a:t>Tuesday- </a:t>
            </a:r>
            <a:endParaRPr sz="1200" b="1">
              <a:solidFill>
                <a:srgbClr val="000000"/>
              </a:solidFill>
              <a:highlight>
                <a:srgbClr val="FFFFFF"/>
              </a:highlight>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1200" b="1">
                <a:solidFill>
                  <a:srgbClr val="000000"/>
                </a:solidFill>
                <a:latin typeface="Arial"/>
                <a:ea typeface="Arial"/>
                <a:cs typeface="Arial"/>
                <a:sym typeface="Arial"/>
              </a:rPr>
              <a:t>*400 out hard, then settle in for 600 meters (1000 total). 3 min rest/trot.</a:t>
            </a:r>
            <a:endParaRPr sz="1200" b="1">
              <a:solidFill>
                <a:srgbClr val="000000"/>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1200" b="1">
                <a:solidFill>
                  <a:srgbClr val="000000"/>
                </a:solidFill>
                <a:latin typeface="Arial"/>
                <a:ea typeface="Arial"/>
                <a:cs typeface="Arial"/>
                <a:sym typeface="Arial"/>
              </a:rPr>
              <a:t>*400 out hard, then settle in for 600 m (1000 total). Jog for 4 minutes.</a:t>
            </a:r>
            <a:endParaRPr sz="1200" b="1">
              <a:solidFill>
                <a:srgbClr val="000000"/>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1200" b="1">
                <a:solidFill>
                  <a:srgbClr val="000000"/>
                </a:solidFill>
                <a:latin typeface="Arial"/>
                <a:ea typeface="Arial"/>
                <a:cs typeface="Arial"/>
                <a:sym typeface="Arial"/>
              </a:rPr>
              <a:t>*2000 m at Tempo. Jog 3 minutes.</a:t>
            </a:r>
            <a:endParaRPr sz="1200" b="1">
              <a:solidFill>
                <a:srgbClr val="000000"/>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1200" b="1">
                <a:solidFill>
                  <a:srgbClr val="000000"/>
                </a:solidFill>
                <a:latin typeface="Arial"/>
                <a:ea typeface="Arial"/>
                <a:cs typeface="Arial"/>
                <a:sym typeface="Arial"/>
              </a:rPr>
              <a:t>*600 at 5k, then 400 m. (1000 total). Jog 3 minutes. </a:t>
            </a:r>
            <a:endParaRPr sz="1200" b="1">
              <a:solidFill>
                <a:srgbClr val="000000"/>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1200" b="1">
                <a:solidFill>
                  <a:srgbClr val="000000"/>
                </a:solidFill>
                <a:latin typeface="Arial"/>
                <a:ea typeface="Arial"/>
                <a:cs typeface="Arial"/>
                <a:sym typeface="Arial"/>
              </a:rPr>
              <a:t>*600 meters at 5k pace, then 400 m close (1000 total). 3 min jog/trot. </a:t>
            </a:r>
            <a:endParaRPr sz="1200" b="1">
              <a:solidFill>
                <a:srgbClr val="000000"/>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1200" b="1">
                <a:solidFill>
                  <a:srgbClr val="000000"/>
                </a:solidFill>
                <a:latin typeface="Arial"/>
                <a:ea typeface="Arial"/>
                <a:cs typeface="Arial"/>
                <a:sym typeface="Arial"/>
              </a:rPr>
              <a:t>*1-2x hill sprint finish/backside of course  (see how we feel)</a:t>
            </a:r>
            <a:endParaRPr sz="1200" b="1">
              <a:solidFill>
                <a:srgbClr val="000000"/>
              </a:solidFill>
              <a:latin typeface="Arial"/>
              <a:ea typeface="Arial"/>
              <a:cs typeface="Arial"/>
              <a:sym typeface="Arial"/>
            </a:endParaRPr>
          </a:p>
          <a:p>
            <a:pPr marL="0" marR="0" lvl="0" indent="685800" algn="l" rtl="0">
              <a:spcBef>
                <a:spcPts val="0"/>
              </a:spcBef>
              <a:spcAft>
                <a:spcPts val="0"/>
              </a:spcAft>
              <a:buClr>
                <a:srgbClr val="000000"/>
              </a:buClr>
              <a:buSzPts val="1100"/>
              <a:buFont typeface="Arial"/>
              <a:buNone/>
            </a:pPr>
            <a:r>
              <a:rPr lang="en" sz="1200" b="1">
                <a:solidFill>
                  <a:srgbClr val="000000"/>
                </a:solidFill>
                <a:latin typeface="Arial"/>
                <a:ea typeface="Arial"/>
                <a:cs typeface="Arial"/>
                <a:sym typeface="Arial"/>
              </a:rPr>
              <a:t>Wednesday- easy run of 5.5-6.5 miles</a:t>
            </a:r>
            <a:endParaRPr sz="1200" b="1">
              <a:solidFill>
                <a:srgbClr val="000000"/>
              </a:solidFill>
              <a:latin typeface="Arial"/>
              <a:ea typeface="Arial"/>
              <a:cs typeface="Arial"/>
              <a:sym typeface="Arial"/>
            </a:endParaRPr>
          </a:p>
          <a:p>
            <a:pPr marL="0" marR="0" lvl="0" indent="685800" algn="l" rtl="0">
              <a:spcBef>
                <a:spcPts val="0"/>
              </a:spcBef>
              <a:spcAft>
                <a:spcPts val="0"/>
              </a:spcAft>
              <a:buNone/>
            </a:pPr>
            <a:r>
              <a:rPr lang="en" sz="1200" b="1">
                <a:solidFill>
                  <a:srgbClr val="000000"/>
                </a:solidFill>
                <a:latin typeface="Arial"/>
                <a:ea typeface="Arial"/>
                <a:cs typeface="Arial"/>
                <a:sym typeface="Arial"/>
              </a:rPr>
              <a:t>Thursday- </a:t>
            </a:r>
            <a:endParaRPr sz="1200" b="1">
              <a:solidFill>
                <a:srgbClr val="000000"/>
              </a:solidFill>
              <a:latin typeface="Arial"/>
              <a:ea typeface="Arial"/>
              <a:cs typeface="Arial"/>
              <a:sym typeface="Arial"/>
            </a:endParaRPr>
          </a:p>
          <a:p>
            <a:pPr marL="0" marR="0" lvl="0" indent="685800" algn="l" rtl="0">
              <a:spcBef>
                <a:spcPts val="0"/>
              </a:spcBef>
              <a:spcAft>
                <a:spcPts val="0"/>
              </a:spcAft>
              <a:buNone/>
            </a:pPr>
            <a:r>
              <a:rPr lang="en" sz="1200" b="1">
                <a:solidFill>
                  <a:srgbClr val="000000"/>
                </a:solidFill>
                <a:latin typeface="Arial"/>
                <a:ea typeface="Arial"/>
                <a:cs typeface="Arial"/>
                <a:sym typeface="Arial"/>
              </a:rPr>
              <a:t>*1200 at DT 1 min jog, 800 at T 1 min jog, 400 at</a:t>
            </a:r>
            <a:endParaRPr sz="1200" b="1">
              <a:solidFill>
                <a:srgbClr val="000000"/>
              </a:solidFill>
              <a:latin typeface="Arial"/>
              <a:ea typeface="Arial"/>
              <a:cs typeface="Arial"/>
              <a:sym typeface="Arial"/>
            </a:endParaRPr>
          </a:p>
          <a:p>
            <a:pPr marL="0" marR="0" lvl="0" indent="685800" algn="l" rtl="0">
              <a:spcBef>
                <a:spcPts val="0"/>
              </a:spcBef>
              <a:spcAft>
                <a:spcPts val="0"/>
              </a:spcAft>
              <a:buClr>
                <a:srgbClr val="000000"/>
              </a:buClr>
              <a:buSzPts val="1100"/>
              <a:buFont typeface="Arial"/>
              <a:buNone/>
            </a:pPr>
            <a:r>
              <a:rPr lang="en" sz="1200" b="1">
                <a:solidFill>
                  <a:srgbClr val="000000"/>
                </a:solidFill>
                <a:latin typeface="Arial"/>
                <a:ea typeface="Arial"/>
                <a:cs typeface="Arial"/>
                <a:sym typeface="Arial"/>
              </a:rPr>
              <a:t>5k, 4 min jog, 1-2x200 at mile</a:t>
            </a:r>
            <a:endParaRPr sz="1200" b="1">
              <a:solidFill>
                <a:srgbClr val="000000"/>
              </a:solidFill>
              <a:latin typeface="Arial"/>
              <a:ea typeface="Arial"/>
              <a:cs typeface="Arial"/>
              <a:sym typeface="Arial"/>
            </a:endParaRPr>
          </a:p>
          <a:p>
            <a:pPr marL="0" marR="0" lvl="0" indent="685800" algn="l" rtl="0">
              <a:spcBef>
                <a:spcPts val="0"/>
              </a:spcBef>
              <a:spcAft>
                <a:spcPts val="0"/>
              </a:spcAft>
              <a:buClr>
                <a:srgbClr val="000000"/>
              </a:buClr>
              <a:buSzPts val="1100"/>
              <a:buFont typeface="Arial"/>
              <a:buNone/>
            </a:pPr>
            <a:r>
              <a:rPr lang="en" sz="1200" b="1">
                <a:solidFill>
                  <a:srgbClr val="000000"/>
                </a:solidFill>
                <a:latin typeface="Arial"/>
                <a:ea typeface="Arial"/>
                <a:cs typeface="Arial"/>
                <a:sym typeface="Arial"/>
              </a:rPr>
              <a:t>Friday- 25ish minutes, plus strides. </a:t>
            </a:r>
            <a:endParaRPr sz="1200" b="1">
              <a:solidFill>
                <a:srgbClr val="000000"/>
              </a:solidFill>
              <a:latin typeface="Arial"/>
              <a:ea typeface="Arial"/>
              <a:cs typeface="Arial"/>
              <a:sym typeface="Arial"/>
            </a:endParaRPr>
          </a:p>
          <a:p>
            <a:pPr marL="0" marR="0" lvl="0" indent="685800" algn="l" rtl="0">
              <a:spcBef>
                <a:spcPts val="0"/>
              </a:spcBef>
              <a:spcAft>
                <a:spcPts val="0"/>
              </a:spcAft>
              <a:buClr>
                <a:srgbClr val="000000"/>
              </a:buClr>
              <a:buSzPts val="1100"/>
              <a:buFont typeface="Arial"/>
              <a:buNone/>
            </a:pPr>
            <a:r>
              <a:rPr lang="en" sz="1200" b="1">
                <a:solidFill>
                  <a:srgbClr val="000000"/>
                </a:solidFill>
                <a:latin typeface="Arial"/>
                <a:ea typeface="Arial"/>
                <a:cs typeface="Arial"/>
                <a:sym typeface="Arial"/>
              </a:rPr>
              <a:t>Saturday- race</a:t>
            </a:r>
            <a:endParaRPr sz="1200" b="1">
              <a:solidFill>
                <a:srgbClr val="000000"/>
              </a:solidFill>
              <a:highlight>
                <a:srgbClr val="FFFFFF"/>
              </a:highlight>
              <a:latin typeface="Arial"/>
              <a:ea typeface="Arial"/>
              <a:cs typeface="Arial"/>
              <a:sym typeface="Arial"/>
            </a:endParaRPr>
          </a:p>
          <a:p>
            <a:pPr marL="0" lvl="0" indent="0" algn="l" rtl="0">
              <a:spcBef>
                <a:spcPts val="0"/>
              </a:spcBef>
              <a:spcAft>
                <a:spcPts val="1600"/>
              </a:spcAft>
              <a:buNone/>
            </a:pPr>
            <a:endParaRPr/>
          </a:p>
        </p:txBody>
      </p:sp>
      <p:pic>
        <p:nvPicPr>
          <p:cNvPr id="194" name="Google Shape;194;p31"/>
          <p:cNvPicPr preferRelativeResize="0"/>
          <p:nvPr/>
        </p:nvPicPr>
        <p:blipFill>
          <a:blip r:embed="rId3">
            <a:alphaModFix/>
          </a:blip>
          <a:stretch>
            <a:fillRect/>
          </a:stretch>
        </p:blipFill>
        <p:spPr>
          <a:xfrm>
            <a:off x="3065725" y="690028"/>
            <a:ext cx="952500" cy="952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Boys Cross Country Team Champions</a:t>
            </a:r>
            <a:endParaRPr/>
          </a:p>
        </p:txBody>
      </p:sp>
      <p:sp>
        <p:nvSpPr>
          <p:cNvPr id="71" name="Google Shape;71;p14"/>
          <p:cNvSpPr txBox="1">
            <a:spLocks noGrp="1"/>
          </p:cNvSpPr>
          <p:nvPr>
            <p:ph type="body" idx="1"/>
          </p:nvPr>
        </p:nvSpPr>
        <p:spPr>
          <a:xfrm>
            <a:off x="4644675" y="556583"/>
            <a:ext cx="4166400" cy="45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Division 1 Boys - Brian Finnel,  Middleton (2017)</a:t>
            </a:r>
            <a:endParaRPr sz="1800" b="1"/>
          </a:p>
          <a:p>
            <a:pPr marL="0" lvl="0" indent="0" algn="l" rtl="0">
              <a:spcBef>
                <a:spcPts val="1600"/>
              </a:spcBef>
              <a:spcAft>
                <a:spcPts val="0"/>
              </a:spcAft>
              <a:buNone/>
            </a:pPr>
            <a:r>
              <a:rPr lang="en" sz="1800" b="1"/>
              <a:t>Division 2 Boys - Bill Dietrich, Valders (2017, 2018)</a:t>
            </a:r>
            <a:endParaRPr sz="1800" b="1"/>
          </a:p>
          <a:p>
            <a:pPr marL="0" lvl="0" indent="0" algn="l" rtl="0">
              <a:spcBef>
                <a:spcPts val="1600"/>
              </a:spcBef>
              <a:spcAft>
                <a:spcPts val="0"/>
              </a:spcAft>
              <a:buNone/>
            </a:pPr>
            <a:r>
              <a:rPr lang="en" sz="1800" b="1"/>
              <a:t>Division 3 Boys - Ingrid Husmoen, Durand (2017)</a:t>
            </a:r>
            <a:endParaRPr sz="1800" b="1"/>
          </a:p>
          <a:p>
            <a:pPr marL="0" lvl="0" indent="0" algn="l" rtl="0">
              <a:spcBef>
                <a:spcPts val="1600"/>
              </a:spcBef>
              <a:spcAft>
                <a:spcPts val="1600"/>
              </a:spcAft>
              <a:buNone/>
            </a:pPr>
            <a:endParaRPr/>
          </a:p>
        </p:txBody>
      </p:sp>
      <p:pic>
        <p:nvPicPr>
          <p:cNvPr id="72" name="Google Shape;72;p14"/>
          <p:cNvPicPr preferRelativeResize="0"/>
          <p:nvPr/>
        </p:nvPicPr>
        <p:blipFill>
          <a:blip r:embed="rId3">
            <a:alphaModFix/>
          </a:blip>
          <a:stretch>
            <a:fillRect/>
          </a:stretch>
        </p:blipFill>
        <p:spPr>
          <a:xfrm>
            <a:off x="311725" y="2304417"/>
            <a:ext cx="952500" cy="952500"/>
          </a:xfrm>
          <a:prstGeom prst="rect">
            <a:avLst/>
          </a:prstGeom>
          <a:noFill/>
          <a:ln>
            <a:noFill/>
          </a:ln>
        </p:spPr>
      </p:pic>
      <p:pic>
        <p:nvPicPr>
          <p:cNvPr id="73" name="Google Shape;73;p14"/>
          <p:cNvPicPr preferRelativeResize="0"/>
          <p:nvPr/>
        </p:nvPicPr>
        <p:blipFill>
          <a:blip r:embed="rId4">
            <a:alphaModFix/>
          </a:blip>
          <a:stretch>
            <a:fillRect/>
          </a:stretch>
        </p:blipFill>
        <p:spPr>
          <a:xfrm>
            <a:off x="3065725" y="2328333"/>
            <a:ext cx="952500" cy="952500"/>
          </a:xfrm>
          <a:prstGeom prst="rect">
            <a:avLst/>
          </a:prstGeom>
          <a:noFill/>
          <a:ln>
            <a:noFill/>
          </a:ln>
        </p:spPr>
      </p:pic>
      <p:pic>
        <p:nvPicPr>
          <p:cNvPr id="74" name="Google Shape;74;p14"/>
          <p:cNvPicPr preferRelativeResize="0"/>
          <p:nvPr/>
        </p:nvPicPr>
        <p:blipFill>
          <a:blip r:embed="rId5">
            <a:alphaModFix/>
          </a:blip>
          <a:stretch>
            <a:fillRect/>
          </a:stretch>
        </p:blipFill>
        <p:spPr>
          <a:xfrm>
            <a:off x="1688725" y="2304417"/>
            <a:ext cx="952500" cy="952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98"/>
        <p:cNvGrpSpPr/>
        <p:nvPr/>
      </p:nvGrpSpPr>
      <p:grpSpPr>
        <a:xfrm>
          <a:off x="0" y="0"/>
          <a:ext cx="0" cy="0"/>
          <a:chOff x="0" y="0"/>
          <a:chExt cx="0" cy="0"/>
        </a:xfrm>
      </p:grpSpPr>
      <p:sp>
        <p:nvSpPr>
          <p:cNvPr id="199" name="Google Shape;199;p32"/>
          <p:cNvSpPr txBox="1">
            <a:spLocks noGrp="1"/>
          </p:cNvSpPr>
          <p:nvPr>
            <p:ph type="ctrTitle"/>
          </p:nvPr>
        </p:nvSpPr>
        <p:spPr>
          <a:xfrm>
            <a:off x="311700" y="599694"/>
            <a:ext cx="8520600" cy="1425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sz="2400" b="1">
                <a:solidFill>
                  <a:srgbClr val="000000"/>
                </a:solidFill>
                <a:highlight>
                  <a:schemeClr val="lt1"/>
                </a:highlight>
                <a:latin typeface="Arial"/>
                <a:ea typeface="Arial"/>
                <a:cs typeface="Arial"/>
                <a:sym typeface="Arial"/>
              </a:rPr>
              <a:t>Please give a quick breakdown of your training plan for the week of </a:t>
            </a:r>
            <a:r>
              <a:rPr lang="en" sz="2400" b="1" u="sng">
                <a:solidFill>
                  <a:srgbClr val="000000"/>
                </a:solidFill>
                <a:highlight>
                  <a:schemeClr val="lt1"/>
                </a:highlight>
                <a:latin typeface="Arial"/>
                <a:ea typeface="Arial"/>
                <a:cs typeface="Arial"/>
                <a:sym typeface="Arial"/>
              </a:rPr>
              <a:t>state</a:t>
            </a:r>
            <a:r>
              <a:rPr lang="en" sz="2400" b="1">
                <a:solidFill>
                  <a:srgbClr val="000000"/>
                </a:solidFill>
                <a:highlight>
                  <a:schemeClr val="lt1"/>
                </a:highlight>
                <a:latin typeface="Arial"/>
                <a:ea typeface="Arial"/>
                <a:cs typeface="Arial"/>
                <a:sym typeface="Arial"/>
              </a:rPr>
              <a:t> for your varsity athletes. Provide mileage, specific workouts and are you still doing strength training during this week?</a:t>
            </a:r>
            <a:endParaRPr sz="2400" b="1">
              <a:highlight>
                <a:schemeClr val="lt1"/>
              </a:highlight>
              <a:latin typeface="Arial"/>
              <a:ea typeface="Arial"/>
              <a:cs typeface="Arial"/>
              <a:sym typeface="Arial"/>
            </a:endParaRPr>
          </a:p>
        </p:txBody>
      </p:sp>
      <p:sp>
        <p:nvSpPr>
          <p:cNvPr id="200" name="Google Shape;200;p32"/>
          <p:cNvSpPr txBox="1">
            <a:spLocks noGrp="1"/>
          </p:cNvSpPr>
          <p:nvPr>
            <p:ph type="subTitle" idx="1"/>
          </p:nvPr>
        </p:nvSpPr>
        <p:spPr>
          <a:xfrm>
            <a:off x="311700" y="2968122"/>
            <a:ext cx="4242600" cy="82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accent5"/>
                </a:solidFill>
                <a:latin typeface="Arial"/>
                <a:ea typeface="Arial"/>
                <a:cs typeface="Arial"/>
                <a:sym typeface="Arial"/>
              </a:rPr>
              <a:t>Finnel, Dietrich, Husmoen, Roe, Jones, Smanz </a:t>
            </a:r>
            <a:endParaRPr sz="1800" b="1">
              <a:solidFill>
                <a:schemeClr val="accent5"/>
              </a:solidFill>
              <a:latin typeface="Arial"/>
              <a:ea typeface="Arial"/>
              <a:cs typeface="Arial"/>
              <a:sym typeface="Arial"/>
            </a:endParaRPr>
          </a:p>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3"/>
          <p:cNvSpPr txBox="1">
            <a:spLocks noGrp="1"/>
          </p:cNvSpPr>
          <p:nvPr>
            <p:ph type="title"/>
          </p:nvPr>
        </p:nvSpPr>
        <p:spPr>
          <a:xfrm>
            <a:off x="392775" y="518889"/>
            <a:ext cx="3625500" cy="174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Brian Finnel</a:t>
            </a:r>
            <a:endParaRPr/>
          </a:p>
          <a:p>
            <a:pPr marL="0" lvl="0" indent="0" algn="l" rtl="0">
              <a:spcBef>
                <a:spcPts val="0"/>
              </a:spcBef>
              <a:spcAft>
                <a:spcPts val="0"/>
              </a:spcAft>
              <a:buNone/>
            </a:pPr>
            <a:r>
              <a:rPr lang="en"/>
              <a:t>Middleton</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200">
                <a:highlight>
                  <a:schemeClr val="dk1"/>
                </a:highlight>
                <a:latin typeface="Arial"/>
                <a:ea typeface="Arial"/>
                <a:cs typeface="Arial"/>
                <a:sym typeface="Arial"/>
              </a:rPr>
              <a:t>Please give a) breakdown of your training plan for the week of state for your varsity athletes. Provide mileage, workouts and are you still doing strength training during this week?</a:t>
            </a:r>
            <a:endParaRPr>
              <a:highlight>
                <a:schemeClr val="dk1"/>
              </a:highlight>
            </a:endParaRPr>
          </a:p>
        </p:txBody>
      </p:sp>
      <p:sp>
        <p:nvSpPr>
          <p:cNvPr id="206" name="Google Shape;206;p33"/>
          <p:cNvSpPr txBox="1">
            <a:spLocks noGrp="1"/>
          </p:cNvSpPr>
          <p:nvPr>
            <p:ph type="body" idx="1"/>
          </p:nvPr>
        </p:nvSpPr>
        <p:spPr>
          <a:xfrm>
            <a:off x="4876800" y="156861"/>
            <a:ext cx="3846300" cy="458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200" b="1">
                <a:solidFill>
                  <a:srgbClr val="000000"/>
                </a:solidFill>
                <a:highlight>
                  <a:srgbClr val="FFFFFF"/>
                </a:highlight>
                <a:latin typeface="Arial"/>
                <a:ea typeface="Arial"/>
                <a:cs typeface="Arial"/>
                <a:sym typeface="Arial"/>
              </a:rPr>
              <a:t>State week- No strength training. Mileage down a bit more. </a:t>
            </a:r>
            <a:endParaRPr sz="1200" b="1">
              <a:solidFill>
                <a:srgbClr val="000000"/>
              </a:solidFill>
              <a:highlight>
                <a:srgbClr val="FFFFFF"/>
              </a:highlight>
              <a:latin typeface="Arial"/>
              <a:ea typeface="Arial"/>
              <a:cs typeface="Arial"/>
              <a:sym typeface="Arial"/>
            </a:endParaRPr>
          </a:p>
          <a:p>
            <a:pPr marL="0" lvl="0" indent="0" algn="l" rtl="0">
              <a:spcBef>
                <a:spcPts val="0"/>
              </a:spcBef>
              <a:spcAft>
                <a:spcPts val="0"/>
              </a:spcAft>
              <a:buClr>
                <a:srgbClr val="000000"/>
              </a:buClr>
              <a:buSzPts val="1100"/>
              <a:buFont typeface="Arial"/>
              <a:buNone/>
            </a:pPr>
            <a:endParaRPr sz="1200" b="1">
              <a:solidFill>
                <a:srgbClr val="000000"/>
              </a:solidFill>
              <a:highlight>
                <a:srgbClr val="FFFFFF"/>
              </a:highlight>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1200" b="1">
                <a:solidFill>
                  <a:srgbClr val="000000"/>
                </a:solidFill>
                <a:highlight>
                  <a:srgbClr val="FFFFFF"/>
                </a:highlight>
                <a:latin typeface="Arial"/>
                <a:ea typeface="Arial"/>
                <a:cs typeface="Arial"/>
                <a:sym typeface="Arial"/>
              </a:rPr>
              <a:t>*Sunday- easy, light jog if needed or off</a:t>
            </a:r>
            <a:endParaRPr sz="1200" b="1">
              <a:solidFill>
                <a:srgbClr val="000000"/>
              </a:solidFill>
              <a:highlight>
                <a:srgbClr val="FFFFFF"/>
              </a:highlight>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1200" b="1">
                <a:solidFill>
                  <a:srgbClr val="000000"/>
                </a:solidFill>
                <a:highlight>
                  <a:srgbClr val="FFFFFF"/>
                </a:highlight>
                <a:latin typeface="Arial"/>
                <a:ea typeface="Arial"/>
                <a:cs typeface="Arial"/>
                <a:sym typeface="Arial"/>
              </a:rPr>
              <a:t>*Monday- </a:t>
            </a:r>
            <a:r>
              <a:rPr lang="en" sz="1200" b="1">
                <a:solidFill>
                  <a:srgbClr val="000000"/>
                </a:solidFill>
                <a:latin typeface="Arial"/>
                <a:ea typeface="Arial"/>
                <a:cs typeface="Arial"/>
                <a:sym typeface="Arial"/>
              </a:rPr>
              <a:t>LR of 8.5-9.5 miles with 4x1 min pickup at DT pace, 5 min normal run in between, slightly rolling</a:t>
            </a:r>
            <a:endParaRPr sz="1200" b="1">
              <a:solidFill>
                <a:srgbClr val="000000"/>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1200" b="1">
                <a:solidFill>
                  <a:srgbClr val="000000"/>
                </a:solidFill>
                <a:latin typeface="Arial"/>
                <a:ea typeface="Arial"/>
                <a:cs typeface="Arial"/>
                <a:sym typeface="Arial"/>
              </a:rPr>
              <a:t>*Tuesday- Easy 5 to 6.</a:t>
            </a:r>
            <a:endParaRPr sz="1200" b="1">
              <a:solidFill>
                <a:srgbClr val="000000"/>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1200" b="1">
                <a:solidFill>
                  <a:srgbClr val="000000"/>
                </a:solidFill>
                <a:latin typeface="Arial"/>
                <a:ea typeface="Arial"/>
                <a:cs typeface="Arial"/>
                <a:sym typeface="Arial"/>
              </a:rPr>
              <a:t>*Wednesday- 1.5 miles at T, 800 at 5k race pace, 400 T5k pace, 3x200 at mile (6-7 total)</a:t>
            </a:r>
            <a:endParaRPr sz="1200" b="1">
              <a:solidFill>
                <a:srgbClr val="000000"/>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1200" b="1">
                <a:solidFill>
                  <a:srgbClr val="000000"/>
                </a:solidFill>
                <a:latin typeface="Arial"/>
                <a:ea typeface="Arial"/>
                <a:cs typeface="Arial"/>
                <a:sym typeface="Arial"/>
              </a:rPr>
              <a:t>*Thursday- 30 to 35 minutes.</a:t>
            </a:r>
            <a:endParaRPr sz="1200" b="1">
              <a:solidFill>
                <a:srgbClr val="000000"/>
              </a:solidFill>
              <a:latin typeface="Arial"/>
              <a:ea typeface="Arial"/>
              <a:cs typeface="Arial"/>
              <a:sym typeface="Arial"/>
            </a:endParaRPr>
          </a:p>
          <a:p>
            <a:pPr marL="0" lvl="0" indent="0" algn="l" rtl="0">
              <a:spcBef>
                <a:spcPts val="0"/>
              </a:spcBef>
              <a:spcAft>
                <a:spcPts val="0"/>
              </a:spcAft>
              <a:buNone/>
            </a:pPr>
            <a:r>
              <a:rPr lang="en" sz="1200" b="1">
                <a:solidFill>
                  <a:srgbClr val="000000"/>
                </a:solidFill>
                <a:latin typeface="Arial"/>
                <a:ea typeface="Arial"/>
                <a:cs typeface="Arial"/>
                <a:sym typeface="Arial"/>
              </a:rPr>
              <a:t>*Friday- 20 to 25 minutes plus strides</a:t>
            </a:r>
            <a:endParaRPr sz="1200" b="1">
              <a:solidFill>
                <a:srgbClr val="000000"/>
              </a:solidFill>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1200" b="1">
                <a:solidFill>
                  <a:srgbClr val="000000"/>
                </a:solidFill>
                <a:latin typeface="Arial"/>
                <a:ea typeface="Arial"/>
                <a:cs typeface="Arial"/>
                <a:sym typeface="Arial"/>
              </a:rPr>
              <a:t>*Saturday- Race!</a:t>
            </a:r>
            <a:endParaRPr sz="1200" b="1">
              <a:solidFill>
                <a:srgbClr val="000000"/>
              </a:solidFill>
              <a:latin typeface="Arial"/>
              <a:ea typeface="Arial"/>
              <a:cs typeface="Arial"/>
              <a:sym typeface="Arial"/>
            </a:endParaRPr>
          </a:p>
        </p:txBody>
      </p:sp>
      <p:pic>
        <p:nvPicPr>
          <p:cNvPr id="207" name="Google Shape;207;p33"/>
          <p:cNvPicPr preferRelativeResize="0"/>
          <p:nvPr/>
        </p:nvPicPr>
        <p:blipFill>
          <a:blip r:embed="rId3">
            <a:alphaModFix/>
          </a:blip>
          <a:stretch>
            <a:fillRect/>
          </a:stretch>
        </p:blipFill>
        <p:spPr>
          <a:xfrm>
            <a:off x="3065725" y="690028"/>
            <a:ext cx="952500" cy="952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4"/>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Bill Dietrich  Valders</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rgbClr val="000000"/>
              </a:buClr>
              <a:buSzPts val="1100"/>
              <a:buFont typeface="Arial"/>
              <a:buNone/>
            </a:pPr>
            <a:r>
              <a:rPr lang="en" sz="1200">
                <a:highlight>
                  <a:schemeClr val="dk1"/>
                </a:highlight>
                <a:latin typeface="Arial"/>
                <a:ea typeface="Arial"/>
                <a:cs typeface="Arial"/>
                <a:sym typeface="Arial"/>
              </a:rPr>
              <a:t>Please give a) breakdown of your training plan for the week of state for your varsity athletes. Provide mileage, workouts and are you still doing strength training during this week?</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3" name="Google Shape;213;p34"/>
          <p:cNvSpPr txBox="1">
            <a:spLocks noGrp="1"/>
          </p:cNvSpPr>
          <p:nvPr>
            <p:ph type="body" idx="1"/>
          </p:nvPr>
        </p:nvSpPr>
        <p:spPr>
          <a:xfrm>
            <a:off x="4644675" y="556583"/>
            <a:ext cx="4166400" cy="45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800" b="1">
                <a:solidFill>
                  <a:srgbClr val="000000"/>
                </a:solidFill>
                <a:latin typeface="Arial"/>
                <a:ea typeface="Arial"/>
                <a:cs typeface="Arial"/>
                <a:sym typeface="Arial"/>
              </a:rPr>
              <a:t>State workouts similar to the Sectional week. We do have a nice hill to work on and</a:t>
            </a:r>
            <a:endParaRPr sz="1800" b="1">
              <a:solidFill>
                <a:srgbClr val="000000"/>
              </a:solidFill>
              <a:latin typeface="Arial"/>
              <a:ea typeface="Arial"/>
              <a:cs typeface="Arial"/>
              <a:sym typeface="Arial"/>
            </a:endParaRPr>
          </a:p>
          <a:p>
            <a:pPr marL="0" lvl="0" indent="0" algn="l" rtl="0">
              <a:spcBef>
                <a:spcPts val="1600"/>
              </a:spcBef>
              <a:spcAft>
                <a:spcPts val="1600"/>
              </a:spcAft>
              <a:buClr>
                <a:srgbClr val="000000"/>
              </a:buClr>
              <a:buSzPts val="1100"/>
              <a:buFont typeface="Arial"/>
              <a:buNone/>
            </a:pPr>
            <a:r>
              <a:rPr lang="en" sz="1800" b="1">
                <a:solidFill>
                  <a:srgbClr val="000000"/>
                </a:solidFill>
                <a:latin typeface="Arial"/>
                <a:ea typeface="Arial"/>
                <a:cs typeface="Arial"/>
                <a:sym typeface="Arial"/>
              </a:rPr>
              <a:t>incorporate that into the tempo loops we do. Core each day.</a:t>
            </a:r>
            <a:endParaRPr sz="1800" b="1">
              <a:solidFill>
                <a:srgbClr val="000000"/>
              </a:solidFill>
              <a:latin typeface="Arial"/>
              <a:ea typeface="Arial"/>
              <a:cs typeface="Arial"/>
              <a:sym typeface="Arial"/>
            </a:endParaRPr>
          </a:p>
        </p:txBody>
      </p:sp>
      <p:pic>
        <p:nvPicPr>
          <p:cNvPr id="214" name="Google Shape;214;p34"/>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5"/>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Ingrid Husmoen  Durand</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200">
                <a:highlight>
                  <a:schemeClr val="dk1"/>
                </a:highlight>
                <a:latin typeface="Arial"/>
                <a:ea typeface="Arial"/>
                <a:cs typeface="Arial"/>
                <a:sym typeface="Arial"/>
              </a:rPr>
              <a:t>Please give a) breakdown of your training plan for the week of state for your varsity athletes. Provide mileage, workouts and are you still doing strength training during this week?</a:t>
            </a:r>
            <a:endParaRPr/>
          </a:p>
        </p:txBody>
      </p:sp>
      <p:sp>
        <p:nvSpPr>
          <p:cNvPr id="220" name="Google Shape;220;p35"/>
          <p:cNvSpPr txBox="1">
            <a:spLocks noGrp="1"/>
          </p:cNvSpPr>
          <p:nvPr>
            <p:ph type="body" idx="1"/>
          </p:nvPr>
        </p:nvSpPr>
        <p:spPr>
          <a:xfrm>
            <a:off x="4644675" y="556583"/>
            <a:ext cx="4166400" cy="45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000000"/>
                </a:solidFill>
                <a:latin typeface="Arial"/>
                <a:ea typeface="Arial"/>
                <a:cs typeface="Arial"/>
                <a:sym typeface="Arial"/>
              </a:rPr>
              <a:t>- The kids had a lot of confidence going into the conference and sectional meets from the speed workouts combined with recovery days. They felt it was our best workouts (if the weather wasn’t horrible anyways!) and that goes a long way mentally for HS athletes.</a:t>
            </a:r>
            <a:endParaRPr sz="1200" b="1">
              <a:solidFill>
                <a:srgbClr val="000000"/>
              </a:solidFill>
              <a:latin typeface="Arial"/>
              <a:ea typeface="Arial"/>
              <a:cs typeface="Arial"/>
              <a:sym typeface="Arial"/>
            </a:endParaRPr>
          </a:p>
          <a:p>
            <a:pPr marL="0" lvl="0" indent="0" algn="l" rtl="0">
              <a:spcBef>
                <a:spcPts val="1600"/>
              </a:spcBef>
              <a:spcAft>
                <a:spcPts val="0"/>
              </a:spcAft>
              <a:buNone/>
            </a:pPr>
            <a:r>
              <a:rPr lang="en" sz="1200" b="1">
                <a:solidFill>
                  <a:srgbClr val="000000"/>
                </a:solidFill>
                <a:latin typeface="Arial"/>
                <a:ea typeface="Arial"/>
                <a:cs typeface="Arial"/>
                <a:sym typeface="Arial"/>
              </a:rPr>
              <a:t>- We didn’t run the volume of speed repeats, but focused more on the mental part of the speed … when you get tired, focus on form… and on the recovery.</a:t>
            </a:r>
            <a:endParaRPr sz="1200" b="1">
              <a:solidFill>
                <a:srgbClr val="000000"/>
              </a:solidFill>
              <a:latin typeface="Arial"/>
              <a:ea typeface="Arial"/>
              <a:cs typeface="Arial"/>
              <a:sym typeface="Arial"/>
            </a:endParaRPr>
          </a:p>
          <a:p>
            <a:pPr marL="0" lvl="0" indent="0" algn="l" rtl="0">
              <a:spcBef>
                <a:spcPts val="1600"/>
              </a:spcBef>
              <a:spcAft>
                <a:spcPts val="0"/>
              </a:spcAft>
              <a:buNone/>
            </a:pPr>
            <a:r>
              <a:rPr lang="en" sz="1200" b="1">
                <a:solidFill>
                  <a:srgbClr val="000000"/>
                </a:solidFill>
                <a:latin typeface="Arial"/>
                <a:ea typeface="Arial"/>
                <a:cs typeface="Arial"/>
                <a:sym typeface="Arial"/>
              </a:rPr>
              <a:t>- Our other focus of our practice this whole week was the strategy for the team.</a:t>
            </a:r>
            <a:endParaRPr sz="1200" b="1">
              <a:solidFill>
                <a:srgbClr val="000000"/>
              </a:solidFill>
              <a:latin typeface="Arial"/>
              <a:ea typeface="Arial"/>
              <a:cs typeface="Arial"/>
              <a:sym typeface="Arial"/>
            </a:endParaRPr>
          </a:p>
          <a:p>
            <a:pPr marL="0" lvl="0" indent="0" algn="l" rtl="0">
              <a:spcBef>
                <a:spcPts val="1600"/>
              </a:spcBef>
              <a:spcAft>
                <a:spcPts val="0"/>
              </a:spcAft>
              <a:buNone/>
            </a:pPr>
            <a:r>
              <a:rPr lang="en" sz="1200" b="1">
                <a:solidFill>
                  <a:srgbClr val="000000"/>
                </a:solidFill>
                <a:latin typeface="Arial"/>
                <a:ea typeface="Arial"/>
                <a:cs typeface="Arial"/>
                <a:sym typeface="Arial"/>
              </a:rPr>
              <a:t>- Each athlete knew what time they needed to be at the 400, 800, 1 mile, 2 mile, finish</a:t>
            </a:r>
            <a:endParaRPr sz="1200" b="1">
              <a:solidFill>
                <a:srgbClr val="000000"/>
              </a:solidFill>
              <a:latin typeface="Arial"/>
              <a:ea typeface="Arial"/>
              <a:cs typeface="Arial"/>
              <a:sym typeface="Arial"/>
            </a:endParaRPr>
          </a:p>
          <a:p>
            <a:pPr marL="0" lvl="0" indent="0" algn="l" rtl="0">
              <a:spcBef>
                <a:spcPts val="1600"/>
              </a:spcBef>
              <a:spcAft>
                <a:spcPts val="0"/>
              </a:spcAft>
              <a:buNone/>
            </a:pPr>
            <a:r>
              <a:rPr lang="en" sz="1200" b="1">
                <a:solidFill>
                  <a:srgbClr val="000000"/>
                </a:solidFill>
                <a:latin typeface="Arial"/>
                <a:ea typeface="Arial"/>
                <a:cs typeface="Arial"/>
                <a:sym typeface="Arial"/>
              </a:rPr>
              <a:t>Talked about the competition, who they should or shouldn’t try to run with and what teams/jerseys we were after.</a:t>
            </a:r>
            <a:endParaRPr sz="1200" b="1">
              <a:solidFill>
                <a:srgbClr val="000000"/>
              </a:solidFill>
              <a:latin typeface="Arial"/>
              <a:ea typeface="Arial"/>
              <a:cs typeface="Arial"/>
              <a:sym typeface="Arial"/>
            </a:endParaRPr>
          </a:p>
          <a:p>
            <a:pPr marL="0" lvl="0" indent="0" algn="l" rtl="0">
              <a:spcBef>
                <a:spcPts val="1600"/>
              </a:spcBef>
              <a:spcAft>
                <a:spcPts val="0"/>
              </a:spcAft>
              <a:buNone/>
            </a:pPr>
            <a:r>
              <a:rPr lang="en" sz="1200" b="1">
                <a:solidFill>
                  <a:srgbClr val="000000"/>
                </a:solidFill>
                <a:latin typeface="Arial"/>
                <a:ea typeface="Arial"/>
                <a:cs typeface="Arial"/>
                <a:sym typeface="Arial"/>
              </a:rPr>
              <a:t>- No strength training.</a:t>
            </a:r>
            <a:endParaRPr sz="1200" b="1">
              <a:solidFill>
                <a:srgbClr val="000000"/>
              </a:solidFill>
              <a:latin typeface="Arial"/>
              <a:ea typeface="Arial"/>
              <a:cs typeface="Arial"/>
              <a:sym typeface="Arial"/>
            </a:endParaRPr>
          </a:p>
          <a:p>
            <a:pPr marL="0" lvl="0" indent="0" algn="l" rtl="0">
              <a:spcBef>
                <a:spcPts val="1600"/>
              </a:spcBef>
              <a:spcAft>
                <a:spcPts val="0"/>
              </a:spcAft>
              <a:buNone/>
            </a:pPr>
            <a:endParaRPr sz="1200" b="1">
              <a:solidFill>
                <a:srgbClr val="000000"/>
              </a:solidFill>
              <a:latin typeface="Arial"/>
              <a:ea typeface="Arial"/>
              <a:cs typeface="Arial"/>
              <a:sym typeface="Arial"/>
            </a:endParaRPr>
          </a:p>
          <a:p>
            <a:pPr marL="0" lvl="0" indent="0" algn="l" rtl="0">
              <a:spcBef>
                <a:spcPts val="1600"/>
              </a:spcBef>
              <a:spcAft>
                <a:spcPts val="1600"/>
              </a:spcAft>
              <a:buNone/>
            </a:pPr>
            <a:endParaRPr sz="1200"/>
          </a:p>
        </p:txBody>
      </p:sp>
      <p:pic>
        <p:nvPicPr>
          <p:cNvPr id="221" name="Google Shape;221;p35"/>
          <p:cNvPicPr preferRelativeResize="0"/>
          <p:nvPr/>
        </p:nvPicPr>
        <p:blipFill>
          <a:blip r:embed="rId3">
            <a:alphaModFix/>
          </a:blip>
          <a:stretch>
            <a:fillRect/>
          </a:stretch>
        </p:blipFill>
        <p:spPr>
          <a:xfrm>
            <a:off x="3261175" y="723500"/>
            <a:ext cx="952500" cy="952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Matt Roe </a:t>
            </a:r>
            <a:endParaRPr/>
          </a:p>
          <a:p>
            <a:pPr marL="0" lvl="0" indent="0" algn="l" rtl="0">
              <a:spcBef>
                <a:spcPts val="0"/>
              </a:spcBef>
              <a:spcAft>
                <a:spcPts val="0"/>
              </a:spcAft>
              <a:buNone/>
            </a:pPr>
            <a:r>
              <a:rPr lang="en"/>
              <a:t>Sun Prairie</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200">
                <a:highlight>
                  <a:schemeClr val="dk1"/>
                </a:highlight>
                <a:latin typeface="Arial"/>
                <a:ea typeface="Arial"/>
                <a:cs typeface="Arial"/>
                <a:sym typeface="Arial"/>
              </a:rPr>
              <a:t>Please give a) breakdown of your training plan for the week of state for your varsity athletes. Provide mileage, workouts and are you still doing strength training during this week?</a:t>
            </a:r>
            <a:endParaRPr/>
          </a:p>
          <a:p>
            <a:pPr marL="0" lvl="0" indent="0" algn="l" rtl="0">
              <a:lnSpc>
                <a:spcPct val="115000"/>
              </a:lnSpc>
              <a:spcBef>
                <a:spcPts val="0"/>
              </a:spcBef>
              <a:spcAft>
                <a:spcPts val="0"/>
              </a:spcAft>
              <a:buNone/>
            </a:pPr>
            <a:endParaRPr sz="1200" b="1">
              <a:highlight>
                <a:schemeClr val="dk1"/>
              </a:highlight>
              <a:latin typeface="Arial"/>
              <a:ea typeface="Arial"/>
              <a:cs typeface="Arial"/>
              <a:sym typeface="Arial"/>
            </a:endParaRPr>
          </a:p>
        </p:txBody>
      </p:sp>
      <p:sp>
        <p:nvSpPr>
          <p:cNvPr id="227" name="Google Shape;227;p36"/>
          <p:cNvSpPr txBox="1">
            <a:spLocks noGrp="1"/>
          </p:cNvSpPr>
          <p:nvPr>
            <p:ph type="body" idx="1"/>
          </p:nvPr>
        </p:nvSpPr>
        <p:spPr>
          <a:xfrm>
            <a:off x="4655525" y="580500"/>
            <a:ext cx="4166400" cy="45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000000"/>
                </a:solidFill>
                <a:highlight>
                  <a:srgbClr val="FFFFFF"/>
                </a:highlight>
                <a:latin typeface="Arial"/>
                <a:ea typeface="Arial"/>
                <a:cs typeface="Arial"/>
                <a:sym typeface="Arial"/>
              </a:rPr>
              <a:t>- Cut back minutes a little more</a:t>
            </a:r>
            <a:endParaRPr sz="1600" b="1">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r>
              <a:rPr lang="en" sz="1600" b="1">
                <a:solidFill>
                  <a:srgbClr val="000000"/>
                </a:solidFill>
                <a:highlight>
                  <a:srgbClr val="FFFFFF"/>
                </a:highlight>
                <a:latin typeface="Arial"/>
                <a:ea typeface="Arial"/>
                <a:cs typeface="Arial"/>
                <a:sym typeface="Arial"/>
              </a:rPr>
              <a:t>- Shorter, but still high in intensity for workouts</a:t>
            </a:r>
            <a:endParaRPr sz="1600" b="1">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r>
              <a:rPr lang="en" sz="1600" b="1">
                <a:solidFill>
                  <a:srgbClr val="000000"/>
                </a:solidFill>
                <a:highlight>
                  <a:srgbClr val="FFFFFF"/>
                </a:highlight>
                <a:latin typeface="Arial"/>
                <a:ea typeface="Arial"/>
                <a:cs typeface="Arial"/>
                <a:sym typeface="Arial"/>
              </a:rPr>
              <a:t>- Continue daily general strength and Core/Glute work</a:t>
            </a:r>
            <a:endParaRPr sz="1600" b="1">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endParaRPr sz="1600" b="1">
              <a:solidFill>
                <a:srgbClr val="000000"/>
              </a:solidFill>
              <a:highlight>
                <a:srgbClr val="FFFFFF"/>
              </a:highlight>
              <a:latin typeface="Arial"/>
              <a:ea typeface="Arial"/>
              <a:cs typeface="Arial"/>
              <a:sym typeface="Arial"/>
            </a:endParaRPr>
          </a:p>
          <a:p>
            <a:pPr marL="0" lvl="0" indent="0" algn="l" rtl="0">
              <a:lnSpc>
                <a:spcPct val="100000"/>
              </a:lnSpc>
              <a:spcBef>
                <a:spcPts val="0"/>
              </a:spcBef>
              <a:spcAft>
                <a:spcPts val="0"/>
              </a:spcAft>
              <a:buNone/>
            </a:pPr>
            <a:r>
              <a:rPr lang="en" sz="1600" b="1">
                <a:solidFill>
                  <a:srgbClr val="000000"/>
                </a:solidFill>
                <a:highlight>
                  <a:srgbClr val="FFFFFF"/>
                </a:highlight>
                <a:latin typeface="Arial"/>
                <a:ea typeface="Arial"/>
                <a:cs typeface="Arial"/>
                <a:sym typeface="Arial"/>
              </a:rPr>
              <a:t>Monday: Long Run: 55 minutes</a:t>
            </a:r>
            <a:endParaRPr sz="1600" b="1">
              <a:solidFill>
                <a:srgbClr val="000000"/>
              </a:solidFill>
              <a:highlight>
                <a:srgbClr val="FFFFFF"/>
              </a:highlight>
              <a:latin typeface="Arial"/>
              <a:ea typeface="Arial"/>
              <a:cs typeface="Arial"/>
              <a:sym typeface="Arial"/>
            </a:endParaRPr>
          </a:p>
          <a:p>
            <a:pPr marL="0" lvl="0" indent="0" algn="l" rtl="0">
              <a:lnSpc>
                <a:spcPct val="100000"/>
              </a:lnSpc>
              <a:spcBef>
                <a:spcPts val="0"/>
              </a:spcBef>
              <a:spcAft>
                <a:spcPts val="0"/>
              </a:spcAft>
              <a:buNone/>
            </a:pPr>
            <a:r>
              <a:rPr lang="en" sz="1600" b="1">
                <a:solidFill>
                  <a:srgbClr val="000000"/>
                </a:solidFill>
                <a:highlight>
                  <a:srgbClr val="FFFFFF"/>
                </a:highlight>
                <a:latin typeface="Arial"/>
                <a:ea typeface="Arial"/>
                <a:cs typeface="Arial"/>
                <a:sym typeface="Arial"/>
              </a:rPr>
              <a:t>Tuesday: “Sharpening”: 2x1000 thrsh, 4x200 fast</a:t>
            </a:r>
            <a:endParaRPr sz="1600" b="1">
              <a:solidFill>
                <a:srgbClr val="000000"/>
              </a:solidFill>
              <a:highlight>
                <a:srgbClr val="FFFFFF"/>
              </a:highlight>
              <a:latin typeface="Arial"/>
              <a:ea typeface="Arial"/>
              <a:cs typeface="Arial"/>
              <a:sym typeface="Arial"/>
            </a:endParaRPr>
          </a:p>
          <a:p>
            <a:pPr marL="0" lvl="0" indent="0" algn="l" rtl="0">
              <a:lnSpc>
                <a:spcPct val="100000"/>
              </a:lnSpc>
              <a:spcBef>
                <a:spcPts val="0"/>
              </a:spcBef>
              <a:spcAft>
                <a:spcPts val="0"/>
              </a:spcAft>
              <a:buNone/>
            </a:pPr>
            <a:r>
              <a:rPr lang="en" sz="1600" b="1">
                <a:solidFill>
                  <a:srgbClr val="000000"/>
                </a:solidFill>
                <a:highlight>
                  <a:srgbClr val="FFFFFF"/>
                </a:highlight>
                <a:latin typeface="Arial"/>
                <a:ea typeface="Arial"/>
                <a:cs typeface="Arial"/>
                <a:sym typeface="Arial"/>
              </a:rPr>
              <a:t>Wednesday: Recovery: 25-35 min + 4 strides</a:t>
            </a:r>
            <a:endParaRPr sz="1600" b="1">
              <a:solidFill>
                <a:srgbClr val="000000"/>
              </a:solidFill>
              <a:highlight>
                <a:srgbClr val="FFFFFF"/>
              </a:highlight>
              <a:latin typeface="Arial"/>
              <a:ea typeface="Arial"/>
              <a:cs typeface="Arial"/>
              <a:sym typeface="Arial"/>
            </a:endParaRPr>
          </a:p>
          <a:p>
            <a:pPr marL="0" lvl="0" indent="0" algn="l" rtl="0">
              <a:lnSpc>
                <a:spcPct val="100000"/>
              </a:lnSpc>
              <a:spcBef>
                <a:spcPts val="0"/>
              </a:spcBef>
              <a:spcAft>
                <a:spcPts val="0"/>
              </a:spcAft>
              <a:buNone/>
            </a:pPr>
            <a:r>
              <a:rPr lang="en" sz="1600" b="1">
                <a:solidFill>
                  <a:srgbClr val="000000"/>
                </a:solidFill>
                <a:highlight>
                  <a:srgbClr val="FFFFFF"/>
                </a:highlight>
                <a:latin typeface="Arial"/>
                <a:ea typeface="Arial"/>
                <a:cs typeface="Arial"/>
                <a:sym typeface="Arial"/>
              </a:rPr>
              <a:t>Thursday: Pace Work: </a:t>
            </a:r>
            <a:endParaRPr sz="1600" b="1">
              <a:solidFill>
                <a:srgbClr val="000000"/>
              </a:solidFill>
              <a:highlight>
                <a:srgbClr val="FFFFFF"/>
              </a:highlight>
              <a:latin typeface="Arial"/>
              <a:ea typeface="Arial"/>
              <a:cs typeface="Arial"/>
              <a:sym typeface="Arial"/>
            </a:endParaRPr>
          </a:p>
          <a:p>
            <a:pPr marL="0" lvl="0" indent="0" algn="l" rtl="0">
              <a:lnSpc>
                <a:spcPct val="100000"/>
              </a:lnSpc>
              <a:spcBef>
                <a:spcPts val="0"/>
              </a:spcBef>
              <a:spcAft>
                <a:spcPts val="0"/>
              </a:spcAft>
              <a:buNone/>
            </a:pPr>
            <a:r>
              <a:rPr lang="en" sz="1600" b="1">
                <a:solidFill>
                  <a:srgbClr val="000000"/>
                </a:solidFill>
                <a:highlight>
                  <a:srgbClr val="FFFFFF"/>
                </a:highlight>
                <a:latin typeface="Arial"/>
                <a:ea typeface="Arial"/>
                <a:cs typeface="Arial"/>
                <a:sym typeface="Arial"/>
              </a:rPr>
              <a:t>4x400 w/200 rec. @ race pace + 2 x 150 fast</a:t>
            </a:r>
            <a:endParaRPr sz="1600" b="1">
              <a:solidFill>
                <a:srgbClr val="000000"/>
              </a:solidFill>
              <a:highlight>
                <a:srgbClr val="FFFFFF"/>
              </a:highlight>
              <a:latin typeface="Arial"/>
              <a:ea typeface="Arial"/>
              <a:cs typeface="Arial"/>
              <a:sym typeface="Arial"/>
            </a:endParaRPr>
          </a:p>
          <a:p>
            <a:pPr marL="0" lvl="0" indent="0" algn="l" rtl="0">
              <a:lnSpc>
                <a:spcPct val="100000"/>
              </a:lnSpc>
              <a:spcBef>
                <a:spcPts val="0"/>
              </a:spcBef>
              <a:spcAft>
                <a:spcPts val="0"/>
              </a:spcAft>
              <a:buNone/>
            </a:pPr>
            <a:r>
              <a:rPr lang="en" sz="1600" b="1">
                <a:solidFill>
                  <a:srgbClr val="000000"/>
                </a:solidFill>
                <a:highlight>
                  <a:srgbClr val="FFFFFF"/>
                </a:highlight>
                <a:latin typeface="Arial"/>
                <a:ea typeface="Arial"/>
                <a:cs typeface="Arial"/>
                <a:sym typeface="Arial"/>
              </a:rPr>
              <a:t>Friday: Recovery: 25-30 min + 4 strides</a:t>
            </a:r>
            <a:endParaRPr sz="1600" b="1">
              <a:solidFill>
                <a:srgbClr val="000000"/>
              </a:solidFill>
              <a:highlight>
                <a:srgbClr val="FFFFFF"/>
              </a:highlight>
              <a:latin typeface="Arial"/>
              <a:ea typeface="Arial"/>
              <a:cs typeface="Arial"/>
              <a:sym typeface="Arial"/>
            </a:endParaRPr>
          </a:p>
          <a:p>
            <a:pPr marL="0" lvl="0" indent="0" algn="l" rtl="0">
              <a:lnSpc>
                <a:spcPct val="100000"/>
              </a:lnSpc>
              <a:spcBef>
                <a:spcPts val="0"/>
              </a:spcBef>
              <a:spcAft>
                <a:spcPts val="0"/>
              </a:spcAft>
              <a:buNone/>
            </a:pPr>
            <a:r>
              <a:rPr lang="en" sz="1600" b="1">
                <a:solidFill>
                  <a:srgbClr val="000000"/>
                </a:solidFill>
                <a:highlight>
                  <a:srgbClr val="FFFFFF"/>
                </a:highlight>
                <a:latin typeface="Arial"/>
                <a:ea typeface="Arial"/>
                <a:cs typeface="Arial"/>
                <a:sym typeface="Arial"/>
              </a:rPr>
              <a:t>Saturday: Race Warm-up, race</a:t>
            </a:r>
            <a:endParaRPr sz="1600" b="1">
              <a:solidFill>
                <a:srgbClr val="000000"/>
              </a:solidFill>
              <a:highlight>
                <a:srgbClr val="FFFFFF"/>
              </a:highlight>
              <a:latin typeface="Arial"/>
              <a:ea typeface="Arial"/>
              <a:cs typeface="Arial"/>
              <a:sym typeface="Arial"/>
            </a:endParaRPr>
          </a:p>
          <a:p>
            <a:pPr marL="0" lvl="0" indent="0" algn="l" rtl="0">
              <a:lnSpc>
                <a:spcPct val="100000"/>
              </a:lnSpc>
              <a:spcBef>
                <a:spcPts val="0"/>
              </a:spcBef>
              <a:spcAft>
                <a:spcPts val="0"/>
              </a:spcAft>
              <a:buNone/>
            </a:pPr>
            <a:endParaRPr sz="1200">
              <a:solidFill>
                <a:srgbClr val="FF0000"/>
              </a:solidFill>
              <a:highlight>
                <a:srgbClr val="FFFFFF"/>
              </a:highlight>
              <a:latin typeface="Arial"/>
              <a:ea typeface="Arial"/>
              <a:cs typeface="Arial"/>
              <a:sym typeface="Arial"/>
            </a:endParaRPr>
          </a:p>
          <a:p>
            <a:pPr marL="0" lvl="0" indent="0" algn="l" rtl="0">
              <a:spcBef>
                <a:spcPts val="0"/>
              </a:spcBef>
              <a:spcAft>
                <a:spcPts val="0"/>
              </a:spcAft>
              <a:buNone/>
            </a:pPr>
            <a:endParaRPr sz="1200" b="1">
              <a:solidFill>
                <a:srgbClr val="000000"/>
              </a:solidFill>
              <a:highlight>
                <a:srgbClr val="FFFFFF"/>
              </a:highlight>
              <a:latin typeface="Arial"/>
              <a:ea typeface="Arial"/>
              <a:cs typeface="Arial"/>
              <a:sym typeface="Arial"/>
            </a:endParaRPr>
          </a:p>
        </p:txBody>
      </p:sp>
      <p:pic>
        <p:nvPicPr>
          <p:cNvPr id="228" name="Google Shape;228;p36"/>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Thain Jones  Freedom</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200">
                <a:highlight>
                  <a:schemeClr val="dk1"/>
                </a:highlight>
                <a:latin typeface="Arial"/>
                <a:ea typeface="Arial"/>
                <a:cs typeface="Arial"/>
                <a:sym typeface="Arial"/>
              </a:rPr>
              <a:t>Please give a) breakdown of your training plan for the week of state for your varsity athletes. Provide mileage, workouts and are you still doing strength training during this week?</a:t>
            </a:r>
            <a:endParaRPr/>
          </a:p>
          <a:p>
            <a:pPr marL="0" lvl="0" indent="0" algn="l" rtl="0">
              <a:lnSpc>
                <a:spcPct val="115000"/>
              </a:lnSpc>
              <a:spcBef>
                <a:spcPts val="0"/>
              </a:spcBef>
              <a:spcAft>
                <a:spcPts val="0"/>
              </a:spcAft>
              <a:buNone/>
            </a:pPr>
            <a:endParaRPr sz="1200" b="1">
              <a:highlight>
                <a:schemeClr val="dk1"/>
              </a:highlight>
              <a:latin typeface="Arial"/>
              <a:ea typeface="Arial"/>
              <a:cs typeface="Arial"/>
              <a:sym typeface="Arial"/>
            </a:endParaRPr>
          </a:p>
        </p:txBody>
      </p:sp>
      <p:sp>
        <p:nvSpPr>
          <p:cNvPr id="234" name="Google Shape;234;p37"/>
          <p:cNvSpPr txBox="1">
            <a:spLocks noGrp="1"/>
          </p:cNvSpPr>
          <p:nvPr>
            <p:ph type="body" idx="1"/>
          </p:nvPr>
        </p:nvSpPr>
        <p:spPr>
          <a:xfrm>
            <a:off x="4644675" y="362000"/>
            <a:ext cx="4166400" cy="507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000000"/>
                </a:solidFill>
                <a:latin typeface="Arial"/>
                <a:ea typeface="Arial"/>
                <a:cs typeface="Arial"/>
                <a:sym typeface="Arial"/>
              </a:rPr>
              <a:t>Mileage continues to be reduced during the week, each day slightly less than the previous day. However, the shorter runs are done at a faster tempo than they were earlier in the season.</a:t>
            </a:r>
            <a:endParaRPr sz="1200" b="1">
              <a:solidFill>
                <a:srgbClr val="000000"/>
              </a:solidFill>
              <a:latin typeface="Arial"/>
              <a:ea typeface="Arial"/>
              <a:cs typeface="Arial"/>
              <a:sym typeface="Arial"/>
            </a:endParaRPr>
          </a:p>
          <a:p>
            <a:pPr marL="0" lvl="0" indent="0" algn="l" rtl="0">
              <a:spcBef>
                <a:spcPts val="1600"/>
              </a:spcBef>
              <a:spcAft>
                <a:spcPts val="0"/>
              </a:spcAft>
              <a:buNone/>
            </a:pPr>
            <a:r>
              <a:rPr lang="en" sz="1200" b="1">
                <a:solidFill>
                  <a:srgbClr val="000000"/>
                </a:solidFill>
                <a:latin typeface="Arial"/>
                <a:ea typeface="Arial"/>
                <a:cs typeface="Arial"/>
                <a:sym typeface="Arial"/>
              </a:rPr>
              <a:t>A rest day is incorporated during the week, usually a Tuesday or Wednesday.</a:t>
            </a:r>
            <a:endParaRPr sz="1200" b="1">
              <a:solidFill>
                <a:srgbClr val="000000"/>
              </a:solidFill>
              <a:latin typeface="Arial"/>
              <a:ea typeface="Arial"/>
              <a:cs typeface="Arial"/>
              <a:sym typeface="Arial"/>
            </a:endParaRPr>
          </a:p>
          <a:p>
            <a:pPr marL="0" lvl="0" indent="0" algn="l" rtl="0">
              <a:spcBef>
                <a:spcPts val="1600"/>
              </a:spcBef>
              <a:spcAft>
                <a:spcPts val="0"/>
              </a:spcAft>
              <a:buNone/>
            </a:pPr>
            <a:r>
              <a:rPr lang="en" sz="1200" b="1">
                <a:solidFill>
                  <a:srgbClr val="000000"/>
                </a:solidFill>
                <a:latin typeface="Arial"/>
                <a:ea typeface="Arial"/>
                <a:cs typeface="Arial"/>
                <a:sym typeface="Arial"/>
              </a:rPr>
              <a:t>Weight training was eliminated the previous week.</a:t>
            </a:r>
            <a:endParaRPr sz="1200" b="1">
              <a:solidFill>
                <a:srgbClr val="000000"/>
              </a:solidFill>
              <a:latin typeface="Arial"/>
              <a:ea typeface="Arial"/>
              <a:cs typeface="Arial"/>
              <a:sym typeface="Arial"/>
            </a:endParaRPr>
          </a:p>
          <a:p>
            <a:pPr marL="0" lvl="0" indent="0" algn="l" rtl="0">
              <a:spcBef>
                <a:spcPts val="1600"/>
              </a:spcBef>
              <a:spcAft>
                <a:spcPts val="0"/>
              </a:spcAft>
              <a:buNone/>
            </a:pPr>
            <a:r>
              <a:rPr lang="en" sz="1200" b="1">
                <a:solidFill>
                  <a:srgbClr val="000000"/>
                </a:solidFill>
                <a:latin typeface="Arial"/>
                <a:ea typeface="Arial"/>
                <a:cs typeface="Arial"/>
                <a:sym typeface="Arial"/>
              </a:rPr>
              <a:t>Possible sample workout: 300-800-300-800-300 at faster than race pace with ample recovery between each. After the last 300, the runners walk a lap and complete a final 800 with whatever they can come up with.</a:t>
            </a:r>
            <a:endParaRPr sz="1200" b="1">
              <a:solidFill>
                <a:srgbClr val="000000"/>
              </a:solidFill>
              <a:latin typeface="Arial"/>
              <a:ea typeface="Arial"/>
              <a:cs typeface="Arial"/>
              <a:sym typeface="Arial"/>
            </a:endParaRPr>
          </a:p>
          <a:p>
            <a:pPr marL="0" lvl="0" indent="0" algn="l" rtl="0">
              <a:spcBef>
                <a:spcPts val="1600"/>
              </a:spcBef>
              <a:spcAft>
                <a:spcPts val="0"/>
              </a:spcAft>
              <a:buNone/>
            </a:pPr>
            <a:r>
              <a:rPr lang="en" sz="1200" b="1">
                <a:solidFill>
                  <a:srgbClr val="000000"/>
                </a:solidFill>
                <a:latin typeface="Arial"/>
                <a:ea typeface="Arial"/>
                <a:cs typeface="Arial"/>
                <a:sym typeface="Arial"/>
              </a:rPr>
              <a:t>Slow, tedious jogging during warm-ups and recovery is replaced with shorter and faster warm-ups and walking during recovery.</a:t>
            </a:r>
            <a:endParaRPr sz="1200" b="1">
              <a:solidFill>
                <a:srgbClr val="000000"/>
              </a:solidFill>
              <a:latin typeface="Arial"/>
              <a:ea typeface="Arial"/>
              <a:cs typeface="Arial"/>
              <a:sym typeface="Arial"/>
            </a:endParaRPr>
          </a:p>
          <a:p>
            <a:pPr marL="0" lvl="0" indent="0" algn="l" rtl="0">
              <a:spcBef>
                <a:spcPts val="1600"/>
              </a:spcBef>
              <a:spcAft>
                <a:spcPts val="0"/>
              </a:spcAft>
              <a:buNone/>
            </a:pPr>
            <a:endParaRPr sz="1400" b="1">
              <a:solidFill>
                <a:srgbClr val="000000"/>
              </a:solidFill>
              <a:latin typeface="Arial"/>
              <a:ea typeface="Arial"/>
              <a:cs typeface="Arial"/>
              <a:sym typeface="Arial"/>
            </a:endParaRPr>
          </a:p>
          <a:p>
            <a:pPr marL="0" lvl="0" indent="0" algn="l" rtl="0">
              <a:spcBef>
                <a:spcPts val="1600"/>
              </a:spcBef>
              <a:spcAft>
                <a:spcPts val="1600"/>
              </a:spcAft>
              <a:buNone/>
            </a:pPr>
            <a:endParaRPr sz="1400" b="1">
              <a:solidFill>
                <a:srgbClr val="000000"/>
              </a:solidFill>
              <a:latin typeface="Arial"/>
              <a:ea typeface="Arial"/>
              <a:cs typeface="Arial"/>
              <a:sym typeface="Arial"/>
            </a:endParaRPr>
          </a:p>
        </p:txBody>
      </p:sp>
      <p:pic>
        <p:nvPicPr>
          <p:cNvPr id="235" name="Google Shape;235;p37"/>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8"/>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Barry Smanz  Dodgeland</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200">
                <a:highlight>
                  <a:schemeClr val="dk1"/>
                </a:highlight>
                <a:latin typeface="Arial"/>
                <a:ea typeface="Arial"/>
                <a:cs typeface="Arial"/>
                <a:sym typeface="Arial"/>
              </a:rPr>
              <a:t>Please give a) breakdown of your training plan for the week of state for your varsity athletes. Provide mileage, workouts and are you still doing strength training during this week?</a:t>
            </a:r>
            <a:endParaRPr/>
          </a:p>
          <a:p>
            <a:pPr marL="0" lvl="0" indent="0" algn="l" rtl="0">
              <a:lnSpc>
                <a:spcPct val="115000"/>
              </a:lnSpc>
              <a:spcBef>
                <a:spcPts val="0"/>
              </a:spcBef>
              <a:spcAft>
                <a:spcPts val="0"/>
              </a:spcAft>
              <a:buNone/>
            </a:pPr>
            <a:endParaRPr sz="1200" b="1">
              <a:highlight>
                <a:schemeClr val="dk1"/>
              </a:highlight>
              <a:latin typeface="Arial"/>
              <a:ea typeface="Arial"/>
              <a:cs typeface="Arial"/>
              <a:sym typeface="Arial"/>
            </a:endParaRPr>
          </a:p>
        </p:txBody>
      </p:sp>
      <p:sp>
        <p:nvSpPr>
          <p:cNvPr id="241" name="Google Shape;241;p38"/>
          <p:cNvSpPr txBox="1">
            <a:spLocks noGrp="1"/>
          </p:cNvSpPr>
          <p:nvPr>
            <p:ph type="body" idx="1"/>
          </p:nvPr>
        </p:nvSpPr>
        <p:spPr>
          <a:xfrm>
            <a:off x="4644675" y="556583"/>
            <a:ext cx="4166400" cy="45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rgbClr val="222222"/>
                </a:solidFill>
                <a:latin typeface="Arial"/>
                <a:ea typeface="Arial"/>
                <a:cs typeface="Arial"/>
                <a:sym typeface="Arial"/>
              </a:rPr>
              <a:t> </a:t>
            </a:r>
            <a:r>
              <a:rPr lang="en" sz="1800" b="1">
                <a:solidFill>
                  <a:srgbClr val="222222"/>
                </a:solidFill>
                <a:latin typeface="Arial"/>
                <a:ea typeface="Arial"/>
                <a:cs typeface="Arial"/>
                <a:sym typeface="Arial"/>
              </a:rPr>
              <a:t>Monday- bus to Watertown - 4x hill lopes (about 1000 meters each)</a:t>
            </a:r>
            <a:endParaRPr sz="1800" b="1">
              <a:solidFill>
                <a:srgbClr val="222222"/>
              </a:solidFill>
              <a:latin typeface="Arial"/>
              <a:ea typeface="Arial"/>
              <a:cs typeface="Arial"/>
              <a:sym typeface="Arial"/>
            </a:endParaRPr>
          </a:p>
          <a:p>
            <a:pPr marL="0" lvl="0" indent="0" algn="l" rtl="0">
              <a:spcBef>
                <a:spcPts val="1600"/>
              </a:spcBef>
              <a:spcAft>
                <a:spcPts val="0"/>
              </a:spcAft>
              <a:buNone/>
            </a:pPr>
            <a:r>
              <a:rPr lang="en" sz="1800" b="1">
                <a:solidFill>
                  <a:srgbClr val="222222"/>
                </a:solidFill>
                <a:latin typeface="Arial"/>
                <a:ea typeface="Arial"/>
                <a:cs typeface="Arial"/>
                <a:sym typeface="Arial"/>
              </a:rPr>
              <a:t>Tuesday - bus to Watertown - 30 minute run with hills</a:t>
            </a:r>
            <a:endParaRPr sz="1800" b="1">
              <a:solidFill>
                <a:srgbClr val="222222"/>
              </a:solidFill>
              <a:latin typeface="Arial"/>
              <a:ea typeface="Arial"/>
              <a:cs typeface="Arial"/>
              <a:sym typeface="Arial"/>
            </a:endParaRPr>
          </a:p>
          <a:p>
            <a:pPr marL="0" lvl="0" indent="0" algn="l" rtl="0">
              <a:spcBef>
                <a:spcPts val="1600"/>
              </a:spcBef>
              <a:spcAft>
                <a:spcPts val="0"/>
              </a:spcAft>
              <a:buNone/>
            </a:pPr>
            <a:r>
              <a:rPr lang="en" sz="1800" b="1">
                <a:solidFill>
                  <a:srgbClr val="222222"/>
                </a:solidFill>
                <a:latin typeface="Arial"/>
                <a:ea typeface="Arial"/>
                <a:cs typeface="Arial"/>
                <a:sym typeface="Arial"/>
              </a:rPr>
              <a:t>Wednesday - on the Track - 3x400, 3X200</a:t>
            </a:r>
            <a:endParaRPr sz="1800" b="1">
              <a:solidFill>
                <a:srgbClr val="222222"/>
              </a:solidFill>
              <a:latin typeface="Arial"/>
              <a:ea typeface="Arial"/>
              <a:cs typeface="Arial"/>
              <a:sym typeface="Arial"/>
            </a:endParaRPr>
          </a:p>
          <a:p>
            <a:pPr marL="0" lvl="0" indent="0" algn="l" rtl="0">
              <a:spcBef>
                <a:spcPts val="1600"/>
              </a:spcBef>
              <a:spcAft>
                <a:spcPts val="0"/>
              </a:spcAft>
              <a:buNone/>
            </a:pPr>
            <a:r>
              <a:rPr lang="en" sz="1800" b="1">
                <a:solidFill>
                  <a:srgbClr val="222222"/>
                </a:solidFill>
                <a:latin typeface="Arial"/>
                <a:ea typeface="Arial"/>
                <a:cs typeface="Arial"/>
                <a:sym typeface="Arial"/>
              </a:rPr>
              <a:t>Thursday - 30 minute recovery run</a:t>
            </a:r>
            <a:endParaRPr sz="1800" b="1">
              <a:solidFill>
                <a:srgbClr val="222222"/>
              </a:solidFill>
              <a:latin typeface="Arial"/>
              <a:ea typeface="Arial"/>
              <a:cs typeface="Arial"/>
              <a:sym typeface="Arial"/>
            </a:endParaRPr>
          </a:p>
          <a:p>
            <a:pPr marL="0" lvl="0" indent="0" algn="l" rtl="0">
              <a:spcBef>
                <a:spcPts val="1600"/>
              </a:spcBef>
              <a:spcAft>
                <a:spcPts val="0"/>
              </a:spcAft>
              <a:buNone/>
            </a:pPr>
            <a:r>
              <a:rPr lang="en" sz="1800" b="1">
                <a:solidFill>
                  <a:srgbClr val="222222"/>
                </a:solidFill>
                <a:latin typeface="Arial"/>
                <a:ea typeface="Arial"/>
                <a:cs typeface="Arial"/>
                <a:sym typeface="Arial"/>
              </a:rPr>
              <a:t>Friday - 20 minute Shakeout  run in Park in Stevens Point </a:t>
            </a:r>
            <a:endParaRPr sz="1800" b="1">
              <a:solidFill>
                <a:srgbClr val="222222"/>
              </a:solidFill>
              <a:latin typeface="Arial"/>
              <a:ea typeface="Arial"/>
              <a:cs typeface="Arial"/>
              <a:sym typeface="Arial"/>
            </a:endParaRPr>
          </a:p>
          <a:p>
            <a:pPr marL="0" lvl="0" indent="0" algn="l" rtl="0">
              <a:spcBef>
                <a:spcPts val="1600"/>
              </a:spcBef>
              <a:spcAft>
                <a:spcPts val="0"/>
              </a:spcAft>
              <a:buNone/>
            </a:pPr>
            <a:endParaRPr sz="1800" b="1">
              <a:solidFill>
                <a:srgbClr val="000000"/>
              </a:solidFill>
              <a:latin typeface="Arial"/>
              <a:ea typeface="Arial"/>
              <a:cs typeface="Arial"/>
              <a:sym typeface="Arial"/>
            </a:endParaRPr>
          </a:p>
          <a:p>
            <a:pPr marL="0" lvl="0" indent="0" algn="l" rtl="0">
              <a:spcBef>
                <a:spcPts val="1600"/>
              </a:spcBef>
              <a:spcAft>
                <a:spcPts val="1600"/>
              </a:spcAft>
              <a:buNone/>
            </a:pPr>
            <a:endParaRPr/>
          </a:p>
        </p:txBody>
      </p:sp>
      <p:pic>
        <p:nvPicPr>
          <p:cNvPr id="242" name="Google Shape;242;p38"/>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9"/>
          <p:cNvSpPr txBox="1">
            <a:spLocks noGrp="1"/>
          </p:cNvSpPr>
          <p:nvPr>
            <p:ph type="ctrTitle"/>
          </p:nvPr>
        </p:nvSpPr>
        <p:spPr>
          <a:xfrm>
            <a:off x="311700" y="599694"/>
            <a:ext cx="8520600" cy="1632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solidFill>
                  <a:srgbClr val="000000"/>
                </a:solidFill>
                <a:highlight>
                  <a:srgbClr val="FFFFFF"/>
                </a:highlight>
                <a:latin typeface="Arial"/>
                <a:ea typeface="Arial"/>
                <a:cs typeface="Arial"/>
                <a:sym typeface="Arial"/>
              </a:rPr>
              <a:t>How do you taper your athletes for the state meet? Discuss the percentage you have athletes drop from conference to sectionals to state. How has it been different when you are/were a team that actually has to run hard at the sectional meet the week before just to make it versus being confident you can train through the sectional meet and still make it to state.</a:t>
            </a:r>
            <a:endParaRPr sz="1800" b="1">
              <a:solidFill>
                <a:srgbClr val="000000"/>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sz="2400" b="1">
              <a:solidFill>
                <a:srgbClr val="000000"/>
              </a:solidFill>
              <a:highlight>
                <a:schemeClr val="lt1"/>
              </a:highlight>
              <a:latin typeface="Arial"/>
              <a:ea typeface="Arial"/>
              <a:cs typeface="Arial"/>
              <a:sym typeface="Arial"/>
            </a:endParaRPr>
          </a:p>
        </p:txBody>
      </p:sp>
      <p:sp>
        <p:nvSpPr>
          <p:cNvPr id="248" name="Google Shape;248;p39"/>
          <p:cNvSpPr txBox="1">
            <a:spLocks noGrp="1"/>
          </p:cNvSpPr>
          <p:nvPr>
            <p:ph type="subTitle" idx="1"/>
          </p:nvPr>
        </p:nvSpPr>
        <p:spPr>
          <a:xfrm>
            <a:off x="311700" y="2823345"/>
            <a:ext cx="4242600" cy="82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accent5"/>
                </a:solidFill>
                <a:latin typeface="Raleway"/>
                <a:ea typeface="Raleway"/>
                <a:cs typeface="Raleway"/>
                <a:sym typeface="Raleway"/>
              </a:rPr>
              <a:t>Smanz, Jones, Roe, Husmoen, Dietrich, Finnel  </a:t>
            </a:r>
            <a:endParaRPr>
              <a:solidFill>
                <a:schemeClr val="accent5"/>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0"/>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Barry Smanz  Dodgeland</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200">
                <a:highlight>
                  <a:schemeClr val="dk1"/>
                </a:highlight>
                <a:latin typeface="Arial"/>
                <a:ea typeface="Arial"/>
                <a:cs typeface="Arial"/>
                <a:sym typeface="Arial"/>
              </a:rPr>
              <a:t>How do you taper your athletes for the state meet? Discuss the percentage you have athletes drop from conference to sectionals to state. </a:t>
            </a:r>
            <a:endParaRPr sz="1200">
              <a:highlight>
                <a:schemeClr val="dk1"/>
              </a:highlight>
            </a:endParaRPr>
          </a:p>
        </p:txBody>
      </p:sp>
      <p:sp>
        <p:nvSpPr>
          <p:cNvPr id="254" name="Google Shape;254;p40"/>
          <p:cNvSpPr txBox="1">
            <a:spLocks noGrp="1"/>
          </p:cNvSpPr>
          <p:nvPr>
            <p:ph type="body" idx="1"/>
          </p:nvPr>
        </p:nvSpPr>
        <p:spPr>
          <a:xfrm>
            <a:off x="4644675" y="556583"/>
            <a:ext cx="4166400" cy="45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222222"/>
                </a:solidFill>
                <a:latin typeface="Arial"/>
                <a:ea typeface="Arial"/>
                <a:cs typeface="Arial"/>
                <a:sym typeface="Arial"/>
              </a:rPr>
              <a:t>We are not high mileage runners so % drop is smaller.</a:t>
            </a:r>
            <a:endParaRPr sz="1800" b="1">
              <a:solidFill>
                <a:srgbClr val="222222"/>
              </a:solidFill>
              <a:latin typeface="Arial"/>
              <a:ea typeface="Arial"/>
              <a:cs typeface="Arial"/>
              <a:sym typeface="Arial"/>
            </a:endParaRPr>
          </a:p>
          <a:p>
            <a:pPr marL="0" lvl="0" indent="0" algn="l" rtl="0">
              <a:spcBef>
                <a:spcPts val="1600"/>
              </a:spcBef>
              <a:spcAft>
                <a:spcPts val="0"/>
              </a:spcAft>
              <a:buNone/>
            </a:pPr>
            <a:r>
              <a:rPr lang="en" sz="1800" b="1">
                <a:solidFill>
                  <a:srgbClr val="222222"/>
                </a:solidFill>
                <a:latin typeface="Arial"/>
                <a:ea typeface="Arial"/>
                <a:cs typeface="Arial"/>
                <a:sym typeface="Arial"/>
              </a:rPr>
              <a:t>Over the years we have not had the luxury of being able to train through a Sectional Meet.</a:t>
            </a:r>
            <a:endParaRPr sz="1800" b="1">
              <a:solidFill>
                <a:srgbClr val="222222"/>
              </a:solidFill>
              <a:latin typeface="Arial"/>
              <a:ea typeface="Arial"/>
              <a:cs typeface="Arial"/>
              <a:sym typeface="Arial"/>
            </a:endParaRPr>
          </a:p>
          <a:p>
            <a:pPr marL="0" lvl="0" indent="0" algn="l" rtl="0">
              <a:spcBef>
                <a:spcPts val="1600"/>
              </a:spcBef>
              <a:spcAft>
                <a:spcPts val="0"/>
              </a:spcAft>
              <a:buNone/>
            </a:pPr>
            <a:endParaRPr sz="1100">
              <a:solidFill>
                <a:srgbClr val="222222"/>
              </a:solidFill>
              <a:latin typeface="Arial"/>
              <a:ea typeface="Arial"/>
              <a:cs typeface="Arial"/>
              <a:sym typeface="Arial"/>
            </a:endParaRPr>
          </a:p>
          <a:p>
            <a:pPr marL="0" lvl="0" indent="0" algn="l" rtl="0">
              <a:spcBef>
                <a:spcPts val="1600"/>
              </a:spcBef>
              <a:spcAft>
                <a:spcPts val="0"/>
              </a:spcAft>
              <a:buNone/>
            </a:pPr>
            <a:endParaRPr sz="1800" b="1">
              <a:solidFill>
                <a:srgbClr val="000000"/>
              </a:solidFill>
              <a:latin typeface="Arial"/>
              <a:ea typeface="Arial"/>
              <a:cs typeface="Arial"/>
              <a:sym typeface="Arial"/>
            </a:endParaRPr>
          </a:p>
          <a:p>
            <a:pPr marL="0" lvl="0" indent="0" algn="l" rtl="0">
              <a:spcBef>
                <a:spcPts val="1600"/>
              </a:spcBef>
              <a:spcAft>
                <a:spcPts val="1600"/>
              </a:spcAft>
              <a:buNone/>
            </a:pPr>
            <a:endParaRPr/>
          </a:p>
        </p:txBody>
      </p:sp>
      <p:pic>
        <p:nvPicPr>
          <p:cNvPr id="255" name="Google Shape;255;p40"/>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1"/>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Thain Jones  Freedom</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200">
                <a:highlight>
                  <a:schemeClr val="dk1"/>
                </a:highlight>
                <a:latin typeface="Arial"/>
                <a:ea typeface="Arial"/>
                <a:cs typeface="Arial"/>
                <a:sym typeface="Arial"/>
              </a:rPr>
              <a:t>How do you taper your athletes for the state meet? Discuss the percentage you have athletes drop from conference to sectionals to state. </a:t>
            </a:r>
            <a:endParaRPr/>
          </a:p>
          <a:p>
            <a:pPr marL="0" lvl="0" indent="0" algn="l" rtl="0">
              <a:lnSpc>
                <a:spcPct val="115000"/>
              </a:lnSpc>
              <a:spcBef>
                <a:spcPts val="0"/>
              </a:spcBef>
              <a:spcAft>
                <a:spcPts val="0"/>
              </a:spcAft>
              <a:buNone/>
            </a:pPr>
            <a:endParaRPr sz="1200" b="1">
              <a:highlight>
                <a:schemeClr val="dk1"/>
              </a:highlight>
              <a:latin typeface="Arial"/>
              <a:ea typeface="Arial"/>
              <a:cs typeface="Arial"/>
              <a:sym typeface="Arial"/>
            </a:endParaRPr>
          </a:p>
        </p:txBody>
      </p:sp>
      <p:sp>
        <p:nvSpPr>
          <p:cNvPr id="261" name="Google Shape;261;p41"/>
          <p:cNvSpPr txBox="1">
            <a:spLocks noGrp="1"/>
          </p:cNvSpPr>
          <p:nvPr>
            <p:ph type="body" idx="1"/>
          </p:nvPr>
        </p:nvSpPr>
        <p:spPr>
          <a:xfrm>
            <a:off x="4644675" y="362000"/>
            <a:ext cx="4166400" cy="507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0000"/>
                </a:solidFill>
                <a:latin typeface="Arial"/>
                <a:ea typeface="Arial"/>
                <a:cs typeface="Arial"/>
                <a:sym typeface="Arial"/>
              </a:rPr>
              <a:t>The likelihood of the team making it to the state meet dictates how and when the taper (peaking) will be incorporated. Winning the conference title is always our number one and most realistic objective.</a:t>
            </a:r>
            <a:endParaRPr sz="1800" b="1">
              <a:solidFill>
                <a:srgbClr val="000000"/>
              </a:solidFill>
              <a:latin typeface="Arial"/>
              <a:ea typeface="Arial"/>
              <a:cs typeface="Arial"/>
              <a:sym typeface="Arial"/>
            </a:endParaRPr>
          </a:p>
          <a:p>
            <a:pPr marL="0" lvl="0" indent="0" algn="l" rtl="0">
              <a:spcBef>
                <a:spcPts val="1600"/>
              </a:spcBef>
              <a:spcAft>
                <a:spcPts val="0"/>
              </a:spcAft>
              <a:buNone/>
            </a:pPr>
            <a:r>
              <a:rPr lang="en" sz="1800" b="1">
                <a:solidFill>
                  <a:srgbClr val="000000"/>
                </a:solidFill>
                <a:latin typeface="Arial"/>
                <a:ea typeface="Arial"/>
                <a:cs typeface="Arial"/>
                <a:sym typeface="Arial"/>
              </a:rPr>
              <a:t>Whenever the process begins, reduced mileage, increased tempo, and fuller recovery are essential to maximizing our potential when it matters most.</a:t>
            </a:r>
            <a:endParaRPr sz="1800" b="1">
              <a:solidFill>
                <a:srgbClr val="000000"/>
              </a:solidFill>
              <a:latin typeface="Arial"/>
              <a:ea typeface="Arial"/>
              <a:cs typeface="Arial"/>
              <a:sym typeface="Arial"/>
            </a:endParaRPr>
          </a:p>
          <a:p>
            <a:pPr marL="0" lvl="0" indent="0" algn="l" rtl="0">
              <a:spcBef>
                <a:spcPts val="1600"/>
              </a:spcBef>
              <a:spcAft>
                <a:spcPts val="0"/>
              </a:spcAft>
              <a:buNone/>
            </a:pPr>
            <a:endParaRPr sz="1200" b="1">
              <a:solidFill>
                <a:srgbClr val="000000"/>
              </a:solidFill>
              <a:latin typeface="Arial"/>
              <a:ea typeface="Arial"/>
              <a:cs typeface="Arial"/>
              <a:sym typeface="Arial"/>
            </a:endParaRPr>
          </a:p>
          <a:p>
            <a:pPr marL="0" lvl="0" indent="0" algn="l" rtl="0">
              <a:spcBef>
                <a:spcPts val="1600"/>
              </a:spcBef>
              <a:spcAft>
                <a:spcPts val="0"/>
              </a:spcAft>
              <a:buNone/>
            </a:pPr>
            <a:endParaRPr sz="1400" b="1">
              <a:solidFill>
                <a:srgbClr val="000000"/>
              </a:solidFill>
              <a:latin typeface="Arial"/>
              <a:ea typeface="Arial"/>
              <a:cs typeface="Arial"/>
              <a:sym typeface="Arial"/>
            </a:endParaRPr>
          </a:p>
          <a:p>
            <a:pPr marL="0" lvl="0" indent="0" algn="l" rtl="0">
              <a:spcBef>
                <a:spcPts val="1600"/>
              </a:spcBef>
              <a:spcAft>
                <a:spcPts val="1600"/>
              </a:spcAft>
              <a:buNone/>
            </a:pPr>
            <a:endParaRPr sz="1400" b="1">
              <a:solidFill>
                <a:srgbClr val="000000"/>
              </a:solidFill>
              <a:latin typeface="Arial"/>
              <a:ea typeface="Arial"/>
              <a:cs typeface="Arial"/>
              <a:sym typeface="Arial"/>
            </a:endParaRPr>
          </a:p>
        </p:txBody>
      </p:sp>
      <p:pic>
        <p:nvPicPr>
          <p:cNvPr id="262" name="Google Shape;262;p41"/>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Girls Cross Country Team Champions</a:t>
            </a:r>
            <a:endParaRPr/>
          </a:p>
        </p:txBody>
      </p:sp>
      <p:sp>
        <p:nvSpPr>
          <p:cNvPr id="80" name="Google Shape;80;p15"/>
          <p:cNvSpPr txBox="1">
            <a:spLocks noGrp="1"/>
          </p:cNvSpPr>
          <p:nvPr>
            <p:ph type="body" idx="1"/>
          </p:nvPr>
        </p:nvSpPr>
        <p:spPr>
          <a:xfrm>
            <a:off x="4644675" y="556583"/>
            <a:ext cx="4166400" cy="45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800" b="1"/>
              <a:t>Division 1 Girls - Matt Roe, Sun Prairie (2016, 2017)</a:t>
            </a:r>
            <a:endParaRPr sz="1800" b="1"/>
          </a:p>
          <a:p>
            <a:pPr marL="0" lvl="0" indent="0" algn="l" rtl="0">
              <a:spcBef>
                <a:spcPts val="1600"/>
              </a:spcBef>
              <a:spcAft>
                <a:spcPts val="0"/>
              </a:spcAft>
              <a:buClr>
                <a:srgbClr val="000000"/>
              </a:buClr>
              <a:buSzPts val="1100"/>
              <a:buFont typeface="Arial"/>
              <a:buNone/>
            </a:pPr>
            <a:r>
              <a:rPr lang="en" sz="1800" b="1"/>
              <a:t>Division 2 Girls - Thain Jones, Freedom (2017)</a:t>
            </a:r>
            <a:endParaRPr sz="1800" b="1"/>
          </a:p>
          <a:p>
            <a:pPr marL="0" lvl="0" indent="0" algn="l" rtl="0">
              <a:spcBef>
                <a:spcPts val="1600"/>
              </a:spcBef>
              <a:spcAft>
                <a:spcPts val="1600"/>
              </a:spcAft>
              <a:buClr>
                <a:srgbClr val="000000"/>
              </a:buClr>
              <a:buSzPts val="1100"/>
              <a:buFont typeface="Arial"/>
              <a:buNone/>
            </a:pPr>
            <a:r>
              <a:rPr lang="en" sz="1800" b="1"/>
              <a:t>Division 3 Girls - Barry Smanz, Dodgeland (2017)</a:t>
            </a:r>
            <a:endParaRPr sz="1800" b="1"/>
          </a:p>
        </p:txBody>
      </p:sp>
      <p:pic>
        <p:nvPicPr>
          <p:cNvPr id="81" name="Google Shape;81;p15"/>
          <p:cNvPicPr preferRelativeResize="0"/>
          <p:nvPr/>
        </p:nvPicPr>
        <p:blipFill>
          <a:blip r:embed="rId3">
            <a:alphaModFix/>
          </a:blip>
          <a:stretch>
            <a:fillRect/>
          </a:stretch>
        </p:blipFill>
        <p:spPr>
          <a:xfrm>
            <a:off x="311725" y="2285917"/>
            <a:ext cx="952500" cy="952500"/>
          </a:xfrm>
          <a:prstGeom prst="rect">
            <a:avLst/>
          </a:prstGeom>
          <a:noFill/>
          <a:ln>
            <a:noFill/>
          </a:ln>
        </p:spPr>
      </p:pic>
      <p:pic>
        <p:nvPicPr>
          <p:cNvPr id="82" name="Google Shape;82;p15"/>
          <p:cNvPicPr preferRelativeResize="0"/>
          <p:nvPr/>
        </p:nvPicPr>
        <p:blipFill>
          <a:blip r:embed="rId4">
            <a:alphaModFix/>
          </a:blip>
          <a:stretch>
            <a:fillRect/>
          </a:stretch>
        </p:blipFill>
        <p:spPr>
          <a:xfrm>
            <a:off x="3065725" y="2285917"/>
            <a:ext cx="952500" cy="952500"/>
          </a:xfrm>
          <a:prstGeom prst="rect">
            <a:avLst/>
          </a:prstGeom>
          <a:noFill/>
          <a:ln>
            <a:noFill/>
          </a:ln>
        </p:spPr>
      </p:pic>
      <p:pic>
        <p:nvPicPr>
          <p:cNvPr id="83" name="Google Shape;83;p15"/>
          <p:cNvPicPr preferRelativeResize="0"/>
          <p:nvPr/>
        </p:nvPicPr>
        <p:blipFill>
          <a:blip r:embed="rId5">
            <a:alphaModFix/>
          </a:blip>
          <a:stretch>
            <a:fillRect/>
          </a:stretch>
        </p:blipFill>
        <p:spPr>
          <a:xfrm>
            <a:off x="1688725" y="2328333"/>
            <a:ext cx="952500" cy="9525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2"/>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Matt Roe </a:t>
            </a:r>
            <a:endParaRPr/>
          </a:p>
          <a:p>
            <a:pPr marL="0" lvl="0" indent="0" algn="l" rtl="0">
              <a:spcBef>
                <a:spcPts val="0"/>
              </a:spcBef>
              <a:spcAft>
                <a:spcPts val="0"/>
              </a:spcAft>
              <a:buNone/>
            </a:pPr>
            <a:r>
              <a:rPr lang="en"/>
              <a:t>Sun Prairie</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200">
                <a:highlight>
                  <a:schemeClr val="dk1"/>
                </a:highlight>
                <a:latin typeface="Arial"/>
                <a:ea typeface="Arial"/>
                <a:cs typeface="Arial"/>
                <a:sym typeface="Arial"/>
              </a:rPr>
              <a:t>How do you taper your athletes for the state meet? Discuss the percentage you have athletes drop from conference to sectionals to state.</a:t>
            </a:r>
            <a:endParaRPr/>
          </a:p>
          <a:p>
            <a:pPr marL="0" lvl="0" indent="0" algn="l" rtl="0">
              <a:lnSpc>
                <a:spcPct val="115000"/>
              </a:lnSpc>
              <a:spcBef>
                <a:spcPts val="0"/>
              </a:spcBef>
              <a:spcAft>
                <a:spcPts val="0"/>
              </a:spcAft>
              <a:buNone/>
            </a:pPr>
            <a:endParaRPr sz="1200" b="1">
              <a:highlight>
                <a:schemeClr val="dk1"/>
              </a:highlight>
              <a:latin typeface="Arial"/>
              <a:ea typeface="Arial"/>
              <a:cs typeface="Arial"/>
              <a:sym typeface="Arial"/>
            </a:endParaRPr>
          </a:p>
        </p:txBody>
      </p:sp>
      <p:sp>
        <p:nvSpPr>
          <p:cNvPr id="268" name="Google Shape;268;p42"/>
          <p:cNvSpPr txBox="1">
            <a:spLocks noGrp="1"/>
          </p:cNvSpPr>
          <p:nvPr>
            <p:ph type="body" idx="1"/>
          </p:nvPr>
        </p:nvSpPr>
        <p:spPr>
          <a:xfrm>
            <a:off x="4655525" y="580500"/>
            <a:ext cx="4166400" cy="45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000000"/>
                </a:solidFill>
                <a:highlight>
                  <a:srgbClr val="FFFFFF"/>
                </a:highlight>
                <a:latin typeface="Arial"/>
                <a:ea typeface="Arial"/>
                <a:cs typeface="Arial"/>
                <a:sym typeface="Arial"/>
              </a:rPr>
              <a:t>-Total </a:t>
            </a:r>
            <a:r>
              <a:rPr lang="en" sz="1800" b="1" u="sng">
                <a:solidFill>
                  <a:srgbClr val="000000"/>
                </a:solidFill>
                <a:highlight>
                  <a:srgbClr val="FFFFFF"/>
                </a:highlight>
                <a:latin typeface="Arial"/>
                <a:ea typeface="Arial"/>
                <a:cs typeface="Arial"/>
                <a:sym typeface="Arial"/>
              </a:rPr>
              <a:t>minutes</a:t>
            </a:r>
            <a:r>
              <a:rPr lang="en" sz="1400" b="1">
                <a:solidFill>
                  <a:srgbClr val="000000"/>
                </a:solidFill>
                <a:highlight>
                  <a:srgbClr val="FFFFFF"/>
                </a:highlight>
                <a:latin typeface="Arial"/>
                <a:ea typeface="Arial"/>
                <a:cs typeface="Arial"/>
                <a:sym typeface="Arial"/>
              </a:rPr>
              <a:t> last 4 weeks</a:t>
            </a:r>
            <a:endParaRPr sz="1400" b="1">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r>
              <a:rPr lang="en" sz="1400" b="1">
                <a:solidFill>
                  <a:srgbClr val="000000"/>
                </a:solidFill>
                <a:highlight>
                  <a:srgbClr val="FFFFFF"/>
                </a:highlight>
                <a:latin typeface="Arial"/>
                <a:ea typeface="Arial"/>
                <a:cs typeface="Arial"/>
                <a:sym typeface="Arial"/>
              </a:rPr>
              <a:t>-We tend to keep the intensity up during sectional week, but drop the amount of speed and total minutes State week.</a:t>
            </a:r>
            <a:endParaRPr sz="1400" b="1">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r>
              <a:rPr lang="en" sz="1400" b="1">
                <a:solidFill>
                  <a:srgbClr val="000000"/>
                </a:solidFill>
                <a:highlight>
                  <a:srgbClr val="FFFFFF"/>
                </a:highlight>
                <a:latin typeface="Arial"/>
                <a:ea typeface="Arial"/>
                <a:cs typeface="Arial"/>
                <a:sym typeface="Arial"/>
              </a:rPr>
              <a:t>-We do a lot of pace work state weeks.</a:t>
            </a:r>
            <a:endParaRPr sz="1400" b="1">
              <a:solidFill>
                <a:srgbClr val="000000"/>
              </a:solidFill>
              <a:latin typeface="Arial"/>
              <a:ea typeface="Arial"/>
              <a:cs typeface="Arial"/>
              <a:sym typeface="Arial"/>
            </a:endParaRPr>
          </a:p>
        </p:txBody>
      </p:sp>
      <p:pic>
        <p:nvPicPr>
          <p:cNvPr id="269" name="Google Shape;269;p42"/>
          <p:cNvPicPr preferRelativeResize="0"/>
          <p:nvPr/>
        </p:nvPicPr>
        <p:blipFill>
          <a:blip r:embed="rId3">
            <a:alphaModFix/>
          </a:blip>
          <a:stretch>
            <a:fillRect/>
          </a:stretch>
        </p:blipFill>
        <p:spPr>
          <a:xfrm>
            <a:off x="3065725" y="556583"/>
            <a:ext cx="952500" cy="952500"/>
          </a:xfrm>
          <a:prstGeom prst="rect">
            <a:avLst/>
          </a:prstGeom>
          <a:noFill/>
          <a:ln>
            <a:noFill/>
          </a:ln>
        </p:spPr>
      </p:pic>
      <p:graphicFrame>
        <p:nvGraphicFramePr>
          <p:cNvPr id="270" name="Google Shape;270;p42"/>
          <p:cNvGraphicFramePr/>
          <p:nvPr/>
        </p:nvGraphicFramePr>
        <p:xfrm>
          <a:off x="4458325" y="2395583"/>
          <a:ext cx="3000000" cy="3000000"/>
        </p:xfrm>
        <a:graphic>
          <a:graphicData uri="http://schemas.openxmlformats.org/drawingml/2006/table">
            <a:tbl>
              <a:tblPr>
                <a:noFill/>
                <a:tableStyleId>{595F8AC8-494E-4513-B080-967488D5A1E5}</a:tableStyleId>
              </a:tblPr>
              <a:tblGrid>
                <a:gridCol w="904200">
                  <a:extLst>
                    <a:ext uri="{9D8B030D-6E8A-4147-A177-3AD203B41FA5}">
                      <a16:colId xmlns:a16="http://schemas.microsoft.com/office/drawing/2014/main" val="20000"/>
                    </a:ext>
                  </a:extLst>
                </a:gridCol>
                <a:gridCol w="904200">
                  <a:extLst>
                    <a:ext uri="{9D8B030D-6E8A-4147-A177-3AD203B41FA5}">
                      <a16:colId xmlns:a16="http://schemas.microsoft.com/office/drawing/2014/main" val="20001"/>
                    </a:ext>
                  </a:extLst>
                </a:gridCol>
                <a:gridCol w="991100">
                  <a:extLst>
                    <a:ext uri="{9D8B030D-6E8A-4147-A177-3AD203B41FA5}">
                      <a16:colId xmlns:a16="http://schemas.microsoft.com/office/drawing/2014/main" val="20002"/>
                    </a:ext>
                  </a:extLst>
                </a:gridCol>
                <a:gridCol w="817300">
                  <a:extLst>
                    <a:ext uri="{9D8B030D-6E8A-4147-A177-3AD203B41FA5}">
                      <a16:colId xmlns:a16="http://schemas.microsoft.com/office/drawing/2014/main" val="20003"/>
                    </a:ext>
                  </a:extLst>
                </a:gridCol>
                <a:gridCol w="904200">
                  <a:extLst>
                    <a:ext uri="{9D8B030D-6E8A-4147-A177-3AD203B41FA5}">
                      <a16:colId xmlns:a16="http://schemas.microsoft.com/office/drawing/2014/main" val="20004"/>
                    </a:ext>
                  </a:extLst>
                </a:gridCol>
              </a:tblGrid>
              <a:tr h="487975">
                <a:tc>
                  <a:txBody>
                    <a:bodyPr/>
                    <a:lstStyle/>
                    <a:p>
                      <a:pPr marL="0" lvl="0" indent="0" algn="ctr" rtl="0">
                        <a:spcBef>
                          <a:spcPts val="0"/>
                        </a:spcBef>
                        <a:spcAft>
                          <a:spcPts val="0"/>
                        </a:spcAft>
                        <a:buNone/>
                      </a:pPr>
                      <a:r>
                        <a:rPr lang="en" sz="1300" b="1">
                          <a:solidFill>
                            <a:srgbClr val="FF0000"/>
                          </a:solidFill>
                          <a:highlight>
                            <a:srgbClr val="FFFFFF"/>
                          </a:highlight>
                        </a:rPr>
                        <a:t>YEAR</a:t>
                      </a:r>
                      <a:endParaRPr sz="1300" b="1">
                        <a:solidFill>
                          <a:srgbClr val="FF0000"/>
                        </a:solidFill>
                        <a:highlight>
                          <a:srgbClr val="FFFFFF"/>
                        </a:highlight>
                      </a:endParaRPr>
                    </a:p>
                  </a:txBody>
                  <a:tcPr marL="63500" marR="63500" marT="70550" marB="70550"/>
                </a:tc>
                <a:tc>
                  <a:txBody>
                    <a:bodyPr/>
                    <a:lstStyle/>
                    <a:p>
                      <a:pPr marL="0" lvl="0" indent="0" algn="ctr" rtl="0">
                        <a:spcBef>
                          <a:spcPts val="0"/>
                        </a:spcBef>
                        <a:spcAft>
                          <a:spcPts val="0"/>
                        </a:spcAft>
                        <a:buNone/>
                      </a:pPr>
                      <a:r>
                        <a:rPr lang="en" sz="1300" b="1">
                          <a:solidFill>
                            <a:srgbClr val="FF0000"/>
                          </a:solidFill>
                          <a:highlight>
                            <a:srgbClr val="FFFFFF"/>
                          </a:highlight>
                        </a:rPr>
                        <a:t>Week 8</a:t>
                      </a:r>
                      <a:endParaRPr sz="1300" b="1">
                        <a:solidFill>
                          <a:srgbClr val="FF0000"/>
                        </a:solidFill>
                        <a:highlight>
                          <a:srgbClr val="FFFFFF"/>
                        </a:highlight>
                      </a:endParaRPr>
                    </a:p>
                  </a:txBody>
                  <a:tcPr marL="63500" marR="63500" marT="70550" marB="70550"/>
                </a:tc>
                <a:tc>
                  <a:txBody>
                    <a:bodyPr/>
                    <a:lstStyle/>
                    <a:p>
                      <a:pPr marL="0" lvl="0" indent="0" algn="ctr" rtl="0">
                        <a:spcBef>
                          <a:spcPts val="0"/>
                        </a:spcBef>
                        <a:spcAft>
                          <a:spcPts val="0"/>
                        </a:spcAft>
                        <a:buNone/>
                      </a:pPr>
                      <a:r>
                        <a:rPr lang="en" sz="1300" b="1">
                          <a:solidFill>
                            <a:srgbClr val="FF0000"/>
                          </a:solidFill>
                          <a:highlight>
                            <a:srgbClr val="FFFFFF"/>
                          </a:highlight>
                        </a:rPr>
                        <a:t>Conference</a:t>
                      </a:r>
                      <a:endParaRPr sz="1300" b="1">
                        <a:solidFill>
                          <a:srgbClr val="FF0000"/>
                        </a:solidFill>
                        <a:highlight>
                          <a:srgbClr val="FFFFFF"/>
                        </a:highlight>
                      </a:endParaRPr>
                    </a:p>
                  </a:txBody>
                  <a:tcPr marL="63500" marR="63500" marT="70550" marB="70550"/>
                </a:tc>
                <a:tc>
                  <a:txBody>
                    <a:bodyPr/>
                    <a:lstStyle/>
                    <a:p>
                      <a:pPr marL="0" lvl="0" indent="0" algn="ctr" rtl="0">
                        <a:spcBef>
                          <a:spcPts val="0"/>
                        </a:spcBef>
                        <a:spcAft>
                          <a:spcPts val="0"/>
                        </a:spcAft>
                        <a:buNone/>
                      </a:pPr>
                      <a:r>
                        <a:rPr lang="en" sz="1300" b="1">
                          <a:solidFill>
                            <a:srgbClr val="FF0000"/>
                          </a:solidFill>
                          <a:highlight>
                            <a:srgbClr val="FFFFFF"/>
                          </a:highlight>
                        </a:rPr>
                        <a:t>Sectional</a:t>
                      </a:r>
                      <a:endParaRPr sz="1300" b="1">
                        <a:solidFill>
                          <a:srgbClr val="FF0000"/>
                        </a:solidFill>
                        <a:highlight>
                          <a:srgbClr val="FFFFFF"/>
                        </a:highlight>
                      </a:endParaRPr>
                    </a:p>
                  </a:txBody>
                  <a:tcPr marL="63500" marR="63500" marT="70550" marB="70550"/>
                </a:tc>
                <a:tc>
                  <a:txBody>
                    <a:bodyPr/>
                    <a:lstStyle/>
                    <a:p>
                      <a:pPr marL="0" lvl="0" indent="0" algn="ctr" rtl="0">
                        <a:spcBef>
                          <a:spcPts val="0"/>
                        </a:spcBef>
                        <a:spcAft>
                          <a:spcPts val="0"/>
                        </a:spcAft>
                        <a:buNone/>
                      </a:pPr>
                      <a:r>
                        <a:rPr lang="en" sz="1300" b="1">
                          <a:solidFill>
                            <a:srgbClr val="FF0000"/>
                          </a:solidFill>
                          <a:highlight>
                            <a:srgbClr val="FFFFFF"/>
                          </a:highlight>
                        </a:rPr>
                        <a:t>State</a:t>
                      </a:r>
                      <a:endParaRPr sz="1300" b="1">
                        <a:solidFill>
                          <a:srgbClr val="FF0000"/>
                        </a:solidFill>
                        <a:highlight>
                          <a:srgbClr val="FFFFFF"/>
                        </a:highlight>
                      </a:endParaRPr>
                    </a:p>
                  </a:txBody>
                  <a:tcPr marL="63500" marR="63500" marT="70550" marB="70550"/>
                </a:tc>
                <a:extLst>
                  <a:ext uri="{0D108BD9-81ED-4DB2-BD59-A6C34878D82A}">
                    <a16:rowId xmlns:a16="http://schemas.microsoft.com/office/drawing/2014/main" val="10000"/>
                  </a:ext>
                </a:extLst>
              </a:tr>
              <a:tr h="487975">
                <a:tc>
                  <a:txBody>
                    <a:bodyPr/>
                    <a:lstStyle/>
                    <a:p>
                      <a:pPr marL="0" lvl="0" indent="0" algn="ctr" rtl="0">
                        <a:spcBef>
                          <a:spcPts val="0"/>
                        </a:spcBef>
                        <a:spcAft>
                          <a:spcPts val="0"/>
                        </a:spcAft>
                        <a:buNone/>
                      </a:pPr>
                      <a:r>
                        <a:rPr lang="en" sz="1300" b="1">
                          <a:solidFill>
                            <a:srgbClr val="FF0000"/>
                          </a:solidFill>
                          <a:highlight>
                            <a:srgbClr val="FFFFFF"/>
                          </a:highlight>
                        </a:rPr>
                        <a:t>2018 (2nd)</a:t>
                      </a:r>
                      <a:endParaRPr sz="1300" b="1">
                        <a:solidFill>
                          <a:srgbClr val="FF0000"/>
                        </a:solidFill>
                        <a:highlight>
                          <a:srgbClr val="FFFFFF"/>
                        </a:highlight>
                      </a:endParaRPr>
                    </a:p>
                  </a:txBody>
                  <a:tcPr marL="63500" marR="63500" marT="70550" marB="70550"/>
                </a:tc>
                <a:tc>
                  <a:txBody>
                    <a:bodyPr/>
                    <a:lstStyle/>
                    <a:p>
                      <a:pPr marL="0" lvl="0" indent="0" algn="ctr" rtl="0">
                        <a:spcBef>
                          <a:spcPts val="0"/>
                        </a:spcBef>
                        <a:spcAft>
                          <a:spcPts val="0"/>
                        </a:spcAft>
                        <a:buNone/>
                      </a:pPr>
                      <a:r>
                        <a:rPr lang="en" sz="1300" b="1">
                          <a:solidFill>
                            <a:srgbClr val="FF0000"/>
                          </a:solidFill>
                          <a:highlight>
                            <a:srgbClr val="FFFFFF"/>
                          </a:highlight>
                        </a:rPr>
                        <a:t>285</a:t>
                      </a:r>
                      <a:endParaRPr sz="1300" b="1">
                        <a:solidFill>
                          <a:srgbClr val="FF0000"/>
                        </a:solidFill>
                        <a:highlight>
                          <a:srgbClr val="FFFFFF"/>
                        </a:highlight>
                      </a:endParaRPr>
                    </a:p>
                  </a:txBody>
                  <a:tcPr marL="63500" marR="63500" marT="70550" marB="70550"/>
                </a:tc>
                <a:tc>
                  <a:txBody>
                    <a:bodyPr/>
                    <a:lstStyle/>
                    <a:p>
                      <a:pPr marL="0" lvl="0" indent="0" algn="ctr" rtl="0">
                        <a:spcBef>
                          <a:spcPts val="0"/>
                        </a:spcBef>
                        <a:spcAft>
                          <a:spcPts val="0"/>
                        </a:spcAft>
                        <a:buNone/>
                      </a:pPr>
                      <a:r>
                        <a:rPr lang="en" sz="1300" b="1">
                          <a:solidFill>
                            <a:srgbClr val="FF0000"/>
                          </a:solidFill>
                          <a:highlight>
                            <a:srgbClr val="FFFFFF"/>
                          </a:highlight>
                        </a:rPr>
                        <a:t>335</a:t>
                      </a:r>
                      <a:endParaRPr sz="1300" b="1">
                        <a:solidFill>
                          <a:srgbClr val="FF0000"/>
                        </a:solidFill>
                        <a:highlight>
                          <a:srgbClr val="FFFFFF"/>
                        </a:highlight>
                      </a:endParaRPr>
                    </a:p>
                  </a:txBody>
                  <a:tcPr marL="63500" marR="63500" marT="70550" marB="70550"/>
                </a:tc>
                <a:tc>
                  <a:txBody>
                    <a:bodyPr/>
                    <a:lstStyle/>
                    <a:p>
                      <a:pPr marL="0" lvl="0" indent="0" algn="ctr" rtl="0">
                        <a:spcBef>
                          <a:spcPts val="0"/>
                        </a:spcBef>
                        <a:spcAft>
                          <a:spcPts val="0"/>
                        </a:spcAft>
                        <a:buNone/>
                      </a:pPr>
                      <a:r>
                        <a:rPr lang="en" sz="1300" b="1">
                          <a:solidFill>
                            <a:srgbClr val="FF0000"/>
                          </a:solidFill>
                          <a:highlight>
                            <a:srgbClr val="FFFFFF"/>
                          </a:highlight>
                        </a:rPr>
                        <a:t>295</a:t>
                      </a:r>
                      <a:endParaRPr sz="1300" b="1">
                        <a:solidFill>
                          <a:srgbClr val="FF0000"/>
                        </a:solidFill>
                        <a:highlight>
                          <a:srgbClr val="FFFFFF"/>
                        </a:highlight>
                      </a:endParaRPr>
                    </a:p>
                  </a:txBody>
                  <a:tcPr marL="63500" marR="63500" marT="70550" marB="70550"/>
                </a:tc>
                <a:tc>
                  <a:txBody>
                    <a:bodyPr/>
                    <a:lstStyle/>
                    <a:p>
                      <a:pPr marL="0" lvl="0" indent="0" algn="ctr" rtl="0">
                        <a:spcBef>
                          <a:spcPts val="0"/>
                        </a:spcBef>
                        <a:spcAft>
                          <a:spcPts val="0"/>
                        </a:spcAft>
                        <a:buNone/>
                      </a:pPr>
                      <a:r>
                        <a:rPr lang="en" sz="1300" b="1">
                          <a:solidFill>
                            <a:srgbClr val="FF0000"/>
                          </a:solidFill>
                          <a:highlight>
                            <a:srgbClr val="FFFFFF"/>
                          </a:highlight>
                        </a:rPr>
                        <a:t>240</a:t>
                      </a:r>
                      <a:endParaRPr sz="1300" b="1">
                        <a:solidFill>
                          <a:srgbClr val="FF0000"/>
                        </a:solidFill>
                        <a:highlight>
                          <a:srgbClr val="FFFFFF"/>
                        </a:highlight>
                      </a:endParaRPr>
                    </a:p>
                  </a:txBody>
                  <a:tcPr marL="63500" marR="63500" marT="70550" marB="70550"/>
                </a:tc>
                <a:extLst>
                  <a:ext uri="{0D108BD9-81ED-4DB2-BD59-A6C34878D82A}">
                    <a16:rowId xmlns:a16="http://schemas.microsoft.com/office/drawing/2014/main" val="10001"/>
                  </a:ext>
                </a:extLst>
              </a:tr>
              <a:tr h="487975">
                <a:tc>
                  <a:txBody>
                    <a:bodyPr/>
                    <a:lstStyle/>
                    <a:p>
                      <a:pPr marL="0" lvl="0" indent="0" algn="ctr" rtl="0">
                        <a:spcBef>
                          <a:spcPts val="0"/>
                        </a:spcBef>
                        <a:spcAft>
                          <a:spcPts val="0"/>
                        </a:spcAft>
                        <a:buNone/>
                      </a:pPr>
                      <a:r>
                        <a:rPr lang="en" sz="1300" b="1">
                          <a:solidFill>
                            <a:srgbClr val="FF0000"/>
                          </a:solidFill>
                          <a:highlight>
                            <a:srgbClr val="FFFFFF"/>
                          </a:highlight>
                        </a:rPr>
                        <a:t>2017 (1st)</a:t>
                      </a:r>
                      <a:endParaRPr sz="1300" b="1">
                        <a:solidFill>
                          <a:srgbClr val="FF0000"/>
                        </a:solidFill>
                        <a:highlight>
                          <a:srgbClr val="FFFFFF"/>
                        </a:highlight>
                      </a:endParaRPr>
                    </a:p>
                  </a:txBody>
                  <a:tcPr marL="63500" marR="63500" marT="70550" marB="70550"/>
                </a:tc>
                <a:tc>
                  <a:txBody>
                    <a:bodyPr/>
                    <a:lstStyle/>
                    <a:p>
                      <a:pPr marL="0" lvl="0" indent="0" algn="ctr" rtl="0">
                        <a:spcBef>
                          <a:spcPts val="0"/>
                        </a:spcBef>
                        <a:spcAft>
                          <a:spcPts val="0"/>
                        </a:spcAft>
                        <a:buNone/>
                      </a:pPr>
                      <a:r>
                        <a:rPr lang="en" sz="1300" b="1">
                          <a:solidFill>
                            <a:srgbClr val="FF0000"/>
                          </a:solidFill>
                          <a:highlight>
                            <a:srgbClr val="FFFFFF"/>
                          </a:highlight>
                        </a:rPr>
                        <a:t>307</a:t>
                      </a:r>
                      <a:endParaRPr sz="1300" b="1">
                        <a:solidFill>
                          <a:srgbClr val="FF0000"/>
                        </a:solidFill>
                        <a:highlight>
                          <a:srgbClr val="FFFFFF"/>
                        </a:highlight>
                      </a:endParaRPr>
                    </a:p>
                  </a:txBody>
                  <a:tcPr marL="63500" marR="63500" marT="70550" marB="70550"/>
                </a:tc>
                <a:tc>
                  <a:txBody>
                    <a:bodyPr/>
                    <a:lstStyle/>
                    <a:p>
                      <a:pPr marL="0" lvl="0" indent="0" algn="ctr" rtl="0">
                        <a:spcBef>
                          <a:spcPts val="0"/>
                        </a:spcBef>
                        <a:spcAft>
                          <a:spcPts val="0"/>
                        </a:spcAft>
                        <a:buNone/>
                      </a:pPr>
                      <a:r>
                        <a:rPr lang="en" sz="1300" b="1">
                          <a:solidFill>
                            <a:srgbClr val="FF0000"/>
                          </a:solidFill>
                          <a:highlight>
                            <a:srgbClr val="FFFFFF"/>
                          </a:highlight>
                        </a:rPr>
                        <a:t>335</a:t>
                      </a:r>
                      <a:endParaRPr sz="1300" b="1">
                        <a:solidFill>
                          <a:srgbClr val="FF0000"/>
                        </a:solidFill>
                        <a:highlight>
                          <a:srgbClr val="FFFFFF"/>
                        </a:highlight>
                      </a:endParaRPr>
                    </a:p>
                  </a:txBody>
                  <a:tcPr marL="63500" marR="63500" marT="70550" marB="70550"/>
                </a:tc>
                <a:tc>
                  <a:txBody>
                    <a:bodyPr/>
                    <a:lstStyle/>
                    <a:p>
                      <a:pPr marL="0" lvl="0" indent="0" algn="ctr" rtl="0">
                        <a:spcBef>
                          <a:spcPts val="0"/>
                        </a:spcBef>
                        <a:spcAft>
                          <a:spcPts val="0"/>
                        </a:spcAft>
                        <a:buNone/>
                      </a:pPr>
                      <a:r>
                        <a:rPr lang="en" sz="1300" b="1">
                          <a:solidFill>
                            <a:srgbClr val="FF0000"/>
                          </a:solidFill>
                          <a:highlight>
                            <a:srgbClr val="FFFFFF"/>
                          </a:highlight>
                        </a:rPr>
                        <a:t>320</a:t>
                      </a:r>
                      <a:endParaRPr sz="1300" b="1">
                        <a:solidFill>
                          <a:srgbClr val="FF0000"/>
                        </a:solidFill>
                        <a:highlight>
                          <a:srgbClr val="FFFFFF"/>
                        </a:highlight>
                      </a:endParaRPr>
                    </a:p>
                  </a:txBody>
                  <a:tcPr marL="63500" marR="63500" marT="70550" marB="70550"/>
                </a:tc>
                <a:tc>
                  <a:txBody>
                    <a:bodyPr/>
                    <a:lstStyle/>
                    <a:p>
                      <a:pPr marL="0" lvl="0" indent="0" algn="ctr" rtl="0">
                        <a:spcBef>
                          <a:spcPts val="0"/>
                        </a:spcBef>
                        <a:spcAft>
                          <a:spcPts val="0"/>
                        </a:spcAft>
                        <a:buNone/>
                      </a:pPr>
                      <a:r>
                        <a:rPr lang="en" sz="1300" b="1">
                          <a:solidFill>
                            <a:srgbClr val="FF0000"/>
                          </a:solidFill>
                          <a:highlight>
                            <a:srgbClr val="FFFFFF"/>
                          </a:highlight>
                        </a:rPr>
                        <a:t>250</a:t>
                      </a:r>
                      <a:endParaRPr sz="1300" b="1">
                        <a:solidFill>
                          <a:srgbClr val="FF0000"/>
                        </a:solidFill>
                        <a:highlight>
                          <a:srgbClr val="FFFFFF"/>
                        </a:highlight>
                      </a:endParaRPr>
                    </a:p>
                  </a:txBody>
                  <a:tcPr marL="63500" marR="63500" marT="70550" marB="70550"/>
                </a:tc>
                <a:extLst>
                  <a:ext uri="{0D108BD9-81ED-4DB2-BD59-A6C34878D82A}">
                    <a16:rowId xmlns:a16="http://schemas.microsoft.com/office/drawing/2014/main" val="10002"/>
                  </a:ext>
                </a:extLst>
              </a:tr>
              <a:tr h="774700">
                <a:tc>
                  <a:txBody>
                    <a:bodyPr/>
                    <a:lstStyle/>
                    <a:p>
                      <a:pPr marL="0" lvl="0" indent="0" algn="ctr" rtl="0">
                        <a:spcBef>
                          <a:spcPts val="0"/>
                        </a:spcBef>
                        <a:spcAft>
                          <a:spcPts val="0"/>
                        </a:spcAft>
                        <a:buNone/>
                      </a:pPr>
                      <a:r>
                        <a:rPr lang="en" sz="1300" b="1">
                          <a:solidFill>
                            <a:srgbClr val="FF0000"/>
                          </a:solidFill>
                          <a:highlight>
                            <a:srgbClr val="FFFFFF"/>
                          </a:highlight>
                        </a:rPr>
                        <a:t>2016 (1st)</a:t>
                      </a:r>
                      <a:endParaRPr sz="1300" b="1">
                        <a:solidFill>
                          <a:srgbClr val="FF0000"/>
                        </a:solidFill>
                        <a:highlight>
                          <a:srgbClr val="FFFFFF"/>
                        </a:highlight>
                      </a:endParaRPr>
                    </a:p>
                  </a:txBody>
                  <a:tcPr marL="63500" marR="63500" marT="70550" marB="70550"/>
                </a:tc>
                <a:tc>
                  <a:txBody>
                    <a:bodyPr/>
                    <a:lstStyle/>
                    <a:p>
                      <a:pPr marL="0" lvl="0" indent="0" algn="ctr" rtl="0">
                        <a:spcBef>
                          <a:spcPts val="0"/>
                        </a:spcBef>
                        <a:spcAft>
                          <a:spcPts val="0"/>
                        </a:spcAft>
                        <a:buNone/>
                      </a:pPr>
                      <a:r>
                        <a:rPr lang="en" sz="1300" b="1">
                          <a:solidFill>
                            <a:srgbClr val="FF0000"/>
                          </a:solidFill>
                          <a:highlight>
                            <a:srgbClr val="FFFFFF"/>
                          </a:highlight>
                        </a:rPr>
                        <a:t>285 (w/ race)</a:t>
                      </a:r>
                      <a:endParaRPr sz="1300" b="1">
                        <a:solidFill>
                          <a:srgbClr val="FF0000"/>
                        </a:solidFill>
                        <a:highlight>
                          <a:srgbClr val="FFFFFF"/>
                        </a:highlight>
                      </a:endParaRPr>
                    </a:p>
                  </a:txBody>
                  <a:tcPr marL="63500" marR="63500" marT="70550" marB="70550"/>
                </a:tc>
                <a:tc>
                  <a:txBody>
                    <a:bodyPr/>
                    <a:lstStyle/>
                    <a:p>
                      <a:pPr marL="0" lvl="0" indent="0" algn="ctr" rtl="0">
                        <a:spcBef>
                          <a:spcPts val="0"/>
                        </a:spcBef>
                        <a:spcAft>
                          <a:spcPts val="0"/>
                        </a:spcAft>
                        <a:buNone/>
                      </a:pPr>
                      <a:r>
                        <a:rPr lang="en" sz="1300" b="1">
                          <a:solidFill>
                            <a:srgbClr val="FF0000"/>
                          </a:solidFill>
                          <a:highlight>
                            <a:srgbClr val="FFFFFF"/>
                          </a:highlight>
                        </a:rPr>
                        <a:t>325</a:t>
                      </a:r>
                      <a:endParaRPr sz="1300" b="1">
                        <a:solidFill>
                          <a:srgbClr val="FF0000"/>
                        </a:solidFill>
                        <a:highlight>
                          <a:srgbClr val="FFFFFF"/>
                        </a:highlight>
                      </a:endParaRPr>
                    </a:p>
                  </a:txBody>
                  <a:tcPr marL="63500" marR="63500" marT="70550" marB="70550"/>
                </a:tc>
                <a:tc>
                  <a:txBody>
                    <a:bodyPr/>
                    <a:lstStyle/>
                    <a:p>
                      <a:pPr marL="0" lvl="0" indent="0" algn="ctr" rtl="0">
                        <a:spcBef>
                          <a:spcPts val="0"/>
                        </a:spcBef>
                        <a:spcAft>
                          <a:spcPts val="0"/>
                        </a:spcAft>
                        <a:buNone/>
                      </a:pPr>
                      <a:r>
                        <a:rPr lang="en" sz="1300" b="1">
                          <a:solidFill>
                            <a:srgbClr val="FF0000"/>
                          </a:solidFill>
                          <a:highlight>
                            <a:srgbClr val="FFFFFF"/>
                          </a:highlight>
                        </a:rPr>
                        <a:t>260</a:t>
                      </a:r>
                      <a:endParaRPr sz="1300" b="1">
                        <a:solidFill>
                          <a:srgbClr val="FF0000"/>
                        </a:solidFill>
                        <a:highlight>
                          <a:srgbClr val="FFFFFF"/>
                        </a:highlight>
                      </a:endParaRPr>
                    </a:p>
                  </a:txBody>
                  <a:tcPr marL="63500" marR="63500" marT="70550" marB="70550"/>
                </a:tc>
                <a:tc>
                  <a:txBody>
                    <a:bodyPr/>
                    <a:lstStyle/>
                    <a:p>
                      <a:pPr marL="0" lvl="0" indent="0" algn="ctr" rtl="0">
                        <a:spcBef>
                          <a:spcPts val="0"/>
                        </a:spcBef>
                        <a:spcAft>
                          <a:spcPts val="0"/>
                        </a:spcAft>
                        <a:buNone/>
                      </a:pPr>
                      <a:r>
                        <a:rPr lang="en" sz="1300" b="1">
                          <a:solidFill>
                            <a:srgbClr val="FF0000"/>
                          </a:solidFill>
                          <a:highlight>
                            <a:srgbClr val="FFFFFF"/>
                          </a:highlight>
                        </a:rPr>
                        <a:t>240</a:t>
                      </a:r>
                      <a:endParaRPr sz="1300" b="1">
                        <a:solidFill>
                          <a:srgbClr val="FF0000"/>
                        </a:solidFill>
                        <a:highlight>
                          <a:srgbClr val="FFFFFF"/>
                        </a:highlight>
                      </a:endParaRPr>
                    </a:p>
                  </a:txBody>
                  <a:tcPr marL="63500" marR="63500" marT="70550" marB="70550"/>
                </a:tc>
                <a:extLst>
                  <a:ext uri="{0D108BD9-81ED-4DB2-BD59-A6C34878D82A}">
                    <a16:rowId xmlns:a16="http://schemas.microsoft.com/office/drawing/2014/main" val="10003"/>
                  </a:ext>
                </a:extLst>
              </a:tr>
              <a:tr h="487975">
                <a:tc>
                  <a:txBody>
                    <a:bodyPr/>
                    <a:lstStyle/>
                    <a:p>
                      <a:pPr marL="0" lvl="0" indent="0" algn="ctr" rtl="0">
                        <a:spcBef>
                          <a:spcPts val="0"/>
                        </a:spcBef>
                        <a:spcAft>
                          <a:spcPts val="0"/>
                        </a:spcAft>
                        <a:buNone/>
                      </a:pPr>
                      <a:r>
                        <a:rPr lang="en" sz="1300" b="1">
                          <a:solidFill>
                            <a:srgbClr val="FF0000"/>
                          </a:solidFill>
                          <a:highlight>
                            <a:srgbClr val="FFFFFF"/>
                          </a:highlight>
                        </a:rPr>
                        <a:t>2015 (4th)</a:t>
                      </a:r>
                      <a:endParaRPr sz="1300" b="1">
                        <a:solidFill>
                          <a:srgbClr val="FF0000"/>
                        </a:solidFill>
                        <a:highlight>
                          <a:srgbClr val="FFFFFF"/>
                        </a:highlight>
                      </a:endParaRPr>
                    </a:p>
                  </a:txBody>
                  <a:tcPr marL="63500" marR="63500" marT="70550" marB="70550"/>
                </a:tc>
                <a:tc>
                  <a:txBody>
                    <a:bodyPr/>
                    <a:lstStyle/>
                    <a:p>
                      <a:pPr marL="0" lvl="0" indent="0" algn="ctr" rtl="0">
                        <a:spcBef>
                          <a:spcPts val="0"/>
                        </a:spcBef>
                        <a:spcAft>
                          <a:spcPts val="0"/>
                        </a:spcAft>
                        <a:buNone/>
                      </a:pPr>
                      <a:r>
                        <a:rPr lang="en" sz="1300" b="1">
                          <a:solidFill>
                            <a:srgbClr val="FF0000"/>
                          </a:solidFill>
                          <a:highlight>
                            <a:srgbClr val="FFFFFF"/>
                          </a:highlight>
                        </a:rPr>
                        <a:t>345</a:t>
                      </a:r>
                      <a:endParaRPr sz="1300" b="1">
                        <a:solidFill>
                          <a:srgbClr val="FF0000"/>
                        </a:solidFill>
                        <a:highlight>
                          <a:srgbClr val="FFFFFF"/>
                        </a:highlight>
                      </a:endParaRPr>
                    </a:p>
                  </a:txBody>
                  <a:tcPr marL="63500" marR="63500" marT="70550" marB="70550"/>
                </a:tc>
                <a:tc>
                  <a:txBody>
                    <a:bodyPr/>
                    <a:lstStyle/>
                    <a:p>
                      <a:pPr marL="0" lvl="0" indent="0" algn="ctr" rtl="0">
                        <a:spcBef>
                          <a:spcPts val="0"/>
                        </a:spcBef>
                        <a:spcAft>
                          <a:spcPts val="0"/>
                        </a:spcAft>
                        <a:buNone/>
                      </a:pPr>
                      <a:r>
                        <a:rPr lang="en" sz="1300" b="1">
                          <a:solidFill>
                            <a:srgbClr val="FF0000"/>
                          </a:solidFill>
                          <a:highlight>
                            <a:srgbClr val="FFFFFF"/>
                          </a:highlight>
                        </a:rPr>
                        <a:t>310</a:t>
                      </a:r>
                      <a:endParaRPr sz="1300" b="1">
                        <a:solidFill>
                          <a:srgbClr val="FF0000"/>
                        </a:solidFill>
                        <a:highlight>
                          <a:srgbClr val="FFFFFF"/>
                        </a:highlight>
                      </a:endParaRPr>
                    </a:p>
                  </a:txBody>
                  <a:tcPr marL="63500" marR="63500" marT="70550" marB="70550"/>
                </a:tc>
                <a:tc>
                  <a:txBody>
                    <a:bodyPr/>
                    <a:lstStyle/>
                    <a:p>
                      <a:pPr marL="0" lvl="0" indent="0" algn="ctr" rtl="0">
                        <a:spcBef>
                          <a:spcPts val="0"/>
                        </a:spcBef>
                        <a:spcAft>
                          <a:spcPts val="0"/>
                        </a:spcAft>
                        <a:buNone/>
                      </a:pPr>
                      <a:r>
                        <a:rPr lang="en" sz="1300" b="1">
                          <a:solidFill>
                            <a:srgbClr val="FF0000"/>
                          </a:solidFill>
                          <a:highlight>
                            <a:srgbClr val="FFFFFF"/>
                          </a:highlight>
                        </a:rPr>
                        <a:t>225</a:t>
                      </a:r>
                      <a:endParaRPr sz="1300" b="1">
                        <a:solidFill>
                          <a:srgbClr val="FF0000"/>
                        </a:solidFill>
                        <a:highlight>
                          <a:srgbClr val="FFFFFF"/>
                        </a:highlight>
                      </a:endParaRPr>
                    </a:p>
                  </a:txBody>
                  <a:tcPr marL="63500" marR="63500" marT="70550" marB="70550"/>
                </a:tc>
                <a:tc>
                  <a:txBody>
                    <a:bodyPr/>
                    <a:lstStyle/>
                    <a:p>
                      <a:pPr marL="0" lvl="0" indent="0" algn="ctr" rtl="0">
                        <a:spcBef>
                          <a:spcPts val="0"/>
                        </a:spcBef>
                        <a:spcAft>
                          <a:spcPts val="0"/>
                        </a:spcAft>
                        <a:buNone/>
                      </a:pPr>
                      <a:r>
                        <a:rPr lang="en" sz="1300" b="1">
                          <a:solidFill>
                            <a:srgbClr val="FF0000"/>
                          </a:solidFill>
                          <a:highlight>
                            <a:srgbClr val="FFFFFF"/>
                          </a:highlight>
                        </a:rPr>
                        <a:t>245</a:t>
                      </a:r>
                      <a:endParaRPr sz="1300" b="1">
                        <a:solidFill>
                          <a:srgbClr val="FF0000"/>
                        </a:solidFill>
                        <a:highlight>
                          <a:srgbClr val="FFFFFF"/>
                        </a:highlight>
                      </a:endParaRPr>
                    </a:p>
                  </a:txBody>
                  <a:tcPr marL="63500" marR="63500" marT="70550" marB="70550"/>
                </a:tc>
                <a:extLst>
                  <a:ext uri="{0D108BD9-81ED-4DB2-BD59-A6C34878D82A}">
                    <a16:rowId xmlns:a16="http://schemas.microsoft.com/office/drawing/2014/main" val="10004"/>
                  </a:ext>
                </a:extLst>
              </a:tr>
            </a:tbl>
          </a:graphicData>
        </a:graphic>
      </p:graphicFrame>
      <p:sp>
        <p:nvSpPr>
          <p:cNvPr id="271" name="Google Shape;271;p42"/>
          <p:cNvSpPr txBox="1"/>
          <p:nvPr/>
        </p:nvSpPr>
        <p:spPr>
          <a:xfrm>
            <a:off x="304800" y="338667"/>
            <a:ext cx="3000000" cy="3333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200">
              <a:solidFill>
                <a:srgbClr val="FF0000"/>
              </a:solidFill>
              <a:highlight>
                <a:srgbClr val="FFFFFF"/>
              </a:high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3"/>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Ingrid Husmoen  Durand</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200">
                <a:highlight>
                  <a:schemeClr val="dk1"/>
                </a:highlight>
                <a:latin typeface="Arial"/>
                <a:ea typeface="Arial"/>
                <a:cs typeface="Arial"/>
                <a:sym typeface="Arial"/>
              </a:rPr>
              <a:t>How do you taper your athletes for the state meet? Discuss the percentage you have athletes drop from conference to sectionals to state. </a:t>
            </a:r>
            <a:endParaRPr/>
          </a:p>
        </p:txBody>
      </p:sp>
      <p:sp>
        <p:nvSpPr>
          <p:cNvPr id="277" name="Google Shape;277;p43"/>
          <p:cNvSpPr txBox="1">
            <a:spLocks noGrp="1"/>
          </p:cNvSpPr>
          <p:nvPr>
            <p:ph type="body" idx="1"/>
          </p:nvPr>
        </p:nvSpPr>
        <p:spPr>
          <a:xfrm>
            <a:off x="4644675" y="386139"/>
            <a:ext cx="4166400" cy="501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000000"/>
                </a:solidFill>
                <a:latin typeface="Arial"/>
                <a:ea typeface="Arial"/>
                <a:cs typeface="Arial"/>
                <a:sym typeface="Arial"/>
              </a:rPr>
              <a:t>It all depended on how the athletes felt. When some were more sore than others, they didn’t do as many speed repeats or didn’t run as fast on the recovery run.</a:t>
            </a:r>
            <a:endParaRPr sz="1200" b="1">
              <a:solidFill>
                <a:srgbClr val="000000"/>
              </a:solidFill>
              <a:latin typeface="Arial"/>
              <a:ea typeface="Arial"/>
              <a:cs typeface="Arial"/>
              <a:sym typeface="Arial"/>
            </a:endParaRPr>
          </a:p>
          <a:p>
            <a:pPr marL="0" lvl="0" indent="0" algn="l" rtl="0">
              <a:spcBef>
                <a:spcPts val="1600"/>
              </a:spcBef>
              <a:spcAft>
                <a:spcPts val="0"/>
              </a:spcAft>
              <a:buNone/>
            </a:pPr>
            <a:r>
              <a:rPr lang="en" sz="1200" b="1">
                <a:solidFill>
                  <a:srgbClr val="000000"/>
                </a:solidFill>
                <a:latin typeface="Arial"/>
                <a:ea typeface="Arial"/>
                <a:cs typeface="Arial"/>
                <a:sym typeface="Arial"/>
              </a:rPr>
              <a:t>They were a group of upperclassmen that placed 3 rd the year before…. They were very aware of how they felt and how much they could push the limit.</a:t>
            </a:r>
            <a:endParaRPr sz="1200" b="1">
              <a:solidFill>
                <a:srgbClr val="000000"/>
              </a:solidFill>
              <a:latin typeface="Arial"/>
              <a:ea typeface="Arial"/>
              <a:cs typeface="Arial"/>
              <a:sym typeface="Arial"/>
            </a:endParaRPr>
          </a:p>
          <a:p>
            <a:pPr marL="0" lvl="0" indent="0" algn="l" rtl="0">
              <a:spcBef>
                <a:spcPts val="1600"/>
              </a:spcBef>
              <a:spcAft>
                <a:spcPts val="0"/>
              </a:spcAft>
              <a:buNone/>
            </a:pPr>
            <a:r>
              <a:rPr lang="en" sz="1200" b="1">
                <a:solidFill>
                  <a:srgbClr val="000000"/>
                </a:solidFill>
                <a:latin typeface="Arial"/>
                <a:ea typeface="Arial"/>
                <a:cs typeface="Arial"/>
                <a:sym typeface="Arial"/>
              </a:rPr>
              <a:t>We HAD to train for Sectionals as we had extremely tough competition to make it to State. They were a mentally tough crew.</a:t>
            </a:r>
            <a:endParaRPr sz="1200" b="1">
              <a:solidFill>
                <a:srgbClr val="000000"/>
              </a:solidFill>
              <a:latin typeface="Arial"/>
              <a:ea typeface="Arial"/>
              <a:cs typeface="Arial"/>
              <a:sym typeface="Arial"/>
            </a:endParaRPr>
          </a:p>
          <a:p>
            <a:pPr marL="0" lvl="0" indent="0" algn="l" rtl="0">
              <a:spcBef>
                <a:spcPts val="1600"/>
              </a:spcBef>
              <a:spcAft>
                <a:spcPts val="0"/>
              </a:spcAft>
              <a:buNone/>
            </a:pPr>
            <a:r>
              <a:rPr lang="en" sz="1200" b="1">
                <a:solidFill>
                  <a:schemeClr val="accent5"/>
                </a:solidFill>
                <a:latin typeface="Arial"/>
                <a:ea typeface="Arial"/>
                <a:cs typeface="Arial"/>
                <a:sym typeface="Arial"/>
              </a:rPr>
              <a:t>On a related note, my girls team moved on at Sectionals and ran at the State meet this past 2018 season. My training plan for Sectionals &amp;amp; State this year, for a group of mostly freshman girls, was structured differently. They couldn’t handle the volume and they lacked experience (both physically and mentally) of a high school sport.</a:t>
            </a:r>
            <a:endParaRPr sz="1200" b="1">
              <a:solidFill>
                <a:schemeClr val="accent5"/>
              </a:solidFill>
              <a:latin typeface="Arial"/>
              <a:ea typeface="Arial"/>
              <a:cs typeface="Arial"/>
              <a:sym typeface="Arial"/>
            </a:endParaRPr>
          </a:p>
          <a:p>
            <a:pPr marL="0" lvl="0" indent="0" algn="l" rtl="0">
              <a:spcBef>
                <a:spcPts val="1600"/>
              </a:spcBef>
              <a:spcAft>
                <a:spcPts val="0"/>
              </a:spcAft>
              <a:buNone/>
            </a:pPr>
            <a:endParaRPr sz="1200" b="1">
              <a:solidFill>
                <a:srgbClr val="000000"/>
              </a:solidFill>
              <a:latin typeface="Arial"/>
              <a:ea typeface="Arial"/>
              <a:cs typeface="Arial"/>
              <a:sym typeface="Arial"/>
            </a:endParaRPr>
          </a:p>
          <a:p>
            <a:pPr marL="0" lvl="0" indent="0" algn="l" rtl="0">
              <a:spcBef>
                <a:spcPts val="1600"/>
              </a:spcBef>
              <a:spcAft>
                <a:spcPts val="0"/>
              </a:spcAft>
              <a:buNone/>
            </a:pPr>
            <a:endParaRPr sz="1200" b="1">
              <a:solidFill>
                <a:srgbClr val="000000"/>
              </a:solidFill>
              <a:latin typeface="Arial"/>
              <a:ea typeface="Arial"/>
              <a:cs typeface="Arial"/>
              <a:sym typeface="Arial"/>
            </a:endParaRPr>
          </a:p>
          <a:p>
            <a:pPr marL="0" lvl="0" indent="0" algn="l" rtl="0">
              <a:spcBef>
                <a:spcPts val="1600"/>
              </a:spcBef>
              <a:spcAft>
                <a:spcPts val="0"/>
              </a:spcAft>
              <a:buNone/>
            </a:pPr>
            <a:endParaRPr sz="1200" b="1">
              <a:solidFill>
                <a:srgbClr val="000000"/>
              </a:solidFill>
              <a:latin typeface="Arial"/>
              <a:ea typeface="Arial"/>
              <a:cs typeface="Arial"/>
              <a:sym typeface="Arial"/>
            </a:endParaRPr>
          </a:p>
          <a:p>
            <a:pPr marL="0" lvl="0" indent="0" algn="l" rtl="0">
              <a:spcBef>
                <a:spcPts val="1600"/>
              </a:spcBef>
              <a:spcAft>
                <a:spcPts val="1600"/>
              </a:spcAft>
              <a:buNone/>
            </a:pPr>
            <a:endParaRPr sz="1200"/>
          </a:p>
        </p:txBody>
      </p:sp>
      <p:pic>
        <p:nvPicPr>
          <p:cNvPr id="278" name="Google Shape;278;p43"/>
          <p:cNvPicPr preferRelativeResize="0"/>
          <p:nvPr/>
        </p:nvPicPr>
        <p:blipFill>
          <a:blip r:embed="rId3">
            <a:alphaModFix/>
          </a:blip>
          <a:stretch>
            <a:fillRect/>
          </a:stretch>
        </p:blipFill>
        <p:spPr>
          <a:xfrm>
            <a:off x="3261175" y="723500"/>
            <a:ext cx="952500" cy="952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4"/>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Bill Dietrich  Valders</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200">
                <a:highlight>
                  <a:schemeClr val="dk1"/>
                </a:highlight>
                <a:latin typeface="Arial"/>
                <a:ea typeface="Arial"/>
                <a:cs typeface="Arial"/>
                <a:sym typeface="Arial"/>
              </a:rPr>
              <a:t>How do you taper your athletes for the state meet? Discuss the percentage you have athletes drop from conference to sectionals to state.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84" name="Google Shape;284;p44"/>
          <p:cNvSpPr txBox="1">
            <a:spLocks noGrp="1"/>
          </p:cNvSpPr>
          <p:nvPr>
            <p:ph type="body" idx="1"/>
          </p:nvPr>
        </p:nvSpPr>
        <p:spPr>
          <a:xfrm>
            <a:off x="4644675" y="556583"/>
            <a:ext cx="4166400" cy="45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0000"/>
                </a:solidFill>
                <a:latin typeface="Arial"/>
                <a:ea typeface="Arial"/>
                <a:cs typeface="Arial"/>
                <a:sym typeface="Arial"/>
              </a:rPr>
              <a:t>The taper is about 15% less intensity.  So if we target 3:10 for a 1000  repeat during the beginning of the season,  we try to go to 3:35.  We did have to run hard at Sectional as a key competitor in Notre Dame was there and we needed to see how we stacked up against them.  Most years we have to race Sectional and not rest thru it.</a:t>
            </a:r>
            <a:endParaRPr sz="1800" b="1">
              <a:solidFill>
                <a:srgbClr val="000000"/>
              </a:solidFill>
              <a:latin typeface="Arial"/>
              <a:ea typeface="Arial"/>
              <a:cs typeface="Arial"/>
              <a:sym typeface="Arial"/>
            </a:endParaRPr>
          </a:p>
          <a:p>
            <a:pPr marL="0" lvl="0" indent="0" algn="l" rtl="0">
              <a:spcBef>
                <a:spcPts val="0"/>
              </a:spcBef>
              <a:spcAft>
                <a:spcPts val="0"/>
              </a:spcAft>
              <a:buNone/>
            </a:pPr>
            <a:endParaRPr sz="1800" b="1">
              <a:solidFill>
                <a:srgbClr val="000000"/>
              </a:solidFill>
              <a:latin typeface="Arial"/>
              <a:ea typeface="Arial"/>
              <a:cs typeface="Arial"/>
              <a:sym typeface="Arial"/>
            </a:endParaRPr>
          </a:p>
        </p:txBody>
      </p:sp>
      <p:pic>
        <p:nvPicPr>
          <p:cNvPr id="285" name="Google Shape;285;p44"/>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5"/>
          <p:cNvSpPr txBox="1">
            <a:spLocks noGrp="1"/>
          </p:cNvSpPr>
          <p:nvPr>
            <p:ph type="title"/>
          </p:nvPr>
        </p:nvSpPr>
        <p:spPr>
          <a:xfrm>
            <a:off x="392775" y="518889"/>
            <a:ext cx="3625500" cy="174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Brian Finnel</a:t>
            </a:r>
            <a:endParaRPr/>
          </a:p>
          <a:p>
            <a:pPr marL="0" lvl="0" indent="0" algn="l" rtl="0">
              <a:spcBef>
                <a:spcPts val="0"/>
              </a:spcBef>
              <a:spcAft>
                <a:spcPts val="0"/>
              </a:spcAft>
              <a:buNone/>
            </a:pPr>
            <a:r>
              <a:rPr lang="en"/>
              <a:t>Middleton</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200">
                <a:highlight>
                  <a:schemeClr val="dk1"/>
                </a:highlight>
                <a:latin typeface="Arial"/>
                <a:ea typeface="Arial"/>
                <a:cs typeface="Arial"/>
                <a:sym typeface="Arial"/>
              </a:rPr>
              <a:t>How do you taper your athletes for the state meet? Discuss the percentage you have athletes drop from conference to sectionals to state. </a:t>
            </a:r>
            <a:endParaRPr>
              <a:highlight>
                <a:schemeClr val="dk1"/>
              </a:highlight>
            </a:endParaRPr>
          </a:p>
        </p:txBody>
      </p:sp>
      <p:sp>
        <p:nvSpPr>
          <p:cNvPr id="291" name="Google Shape;291;p45"/>
          <p:cNvSpPr txBox="1">
            <a:spLocks noGrp="1"/>
          </p:cNvSpPr>
          <p:nvPr>
            <p:ph type="body" idx="1"/>
          </p:nvPr>
        </p:nvSpPr>
        <p:spPr>
          <a:xfrm>
            <a:off x="4876800" y="156861"/>
            <a:ext cx="3846300" cy="458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000000"/>
                </a:solidFill>
                <a:highlight>
                  <a:srgbClr val="FFFFFF"/>
                </a:highlight>
                <a:latin typeface="Arial"/>
                <a:ea typeface="Arial"/>
                <a:cs typeface="Arial"/>
                <a:sym typeface="Arial"/>
              </a:rPr>
              <a:t>I try to take down the mileage a little bit, but not too crazy. If I was to put a guess it’s probably close to 25-33% drop from the highest to state. Sectionals, is closer to a 10-15% drop. </a:t>
            </a:r>
            <a:endParaRPr sz="1600" b="1">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endParaRPr sz="1600" b="1">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r>
              <a:rPr lang="en" sz="1600" b="1">
                <a:solidFill>
                  <a:srgbClr val="000000"/>
                </a:solidFill>
                <a:highlight>
                  <a:srgbClr val="FFFFFF"/>
                </a:highlight>
                <a:latin typeface="Arial"/>
                <a:ea typeface="Arial"/>
                <a:cs typeface="Arial"/>
                <a:sym typeface="Arial"/>
              </a:rPr>
              <a:t>It’s definitely different, if we are border-line, we will taper earlier and set a few key workouts earlier in the season versus a bit later. In 2017 we were aiming for NXR as well, which was considerably different (workout schedule) than 2016.</a:t>
            </a:r>
            <a:endParaRPr sz="1600" b="1">
              <a:solidFill>
                <a:srgbClr val="000000"/>
              </a:solidFill>
              <a:highlight>
                <a:srgbClr val="FFFFFF"/>
              </a:highlight>
              <a:latin typeface="Arial"/>
              <a:ea typeface="Arial"/>
              <a:cs typeface="Arial"/>
              <a:sym typeface="Arial"/>
            </a:endParaRPr>
          </a:p>
        </p:txBody>
      </p:sp>
      <p:pic>
        <p:nvPicPr>
          <p:cNvPr id="292" name="Google Shape;292;p45"/>
          <p:cNvPicPr preferRelativeResize="0"/>
          <p:nvPr/>
        </p:nvPicPr>
        <p:blipFill>
          <a:blip r:embed="rId3">
            <a:alphaModFix/>
          </a:blip>
          <a:stretch>
            <a:fillRect/>
          </a:stretch>
        </p:blipFill>
        <p:spPr>
          <a:xfrm>
            <a:off x="3065725" y="690028"/>
            <a:ext cx="952500" cy="952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96"/>
        <p:cNvGrpSpPr/>
        <p:nvPr/>
      </p:nvGrpSpPr>
      <p:grpSpPr>
        <a:xfrm>
          <a:off x="0" y="0"/>
          <a:ext cx="0" cy="0"/>
          <a:chOff x="0" y="0"/>
          <a:chExt cx="0" cy="0"/>
        </a:xfrm>
      </p:grpSpPr>
      <p:sp>
        <p:nvSpPr>
          <p:cNvPr id="297" name="Google Shape;297;p46"/>
          <p:cNvSpPr txBox="1">
            <a:spLocks noGrp="1"/>
          </p:cNvSpPr>
          <p:nvPr>
            <p:ph type="ctrTitle"/>
          </p:nvPr>
        </p:nvSpPr>
        <p:spPr>
          <a:xfrm>
            <a:off x="311700" y="599694"/>
            <a:ext cx="8520600" cy="1425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00"/>
                </a:solidFill>
                <a:latin typeface="Arial"/>
                <a:ea typeface="Arial"/>
                <a:cs typeface="Arial"/>
                <a:sym typeface="Arial"/>
              </a:rPr>
              <a:t>How do you have your runners race the state course?  What's the race plan for the lead runner versus the pack? What are some areas on the state course you like your runners to focus on?</a:t>
            </a:r>
            <a:endParaRPr sz="2400" b="1">
              <a:highlight>
                <a:schemeClr val="lt1"/>
              </a:highlight>
              <a:latin typeface="Arial"/>
              <a:ea typeface="Arial"/>
              <a:cs typeface="Arial"/>
              <a:sym typeface="Arial"/>
            </a:endParaRPr>
          </a:p>
        </p:txBody>
      </p:sp>
      <p:sp>
        <p:nvSpPr>
          <p:cNvPr id="298" name="Google Shape;298;p46"/>
          <p:cNvSpPr txBox="1">
            <a:spLocks noGrp="1"/>
          </p:cNvSpPr>
          <p:nvPr>
            <p:ph type="subTitle" idx="1"/>
          </p:nvPr>
        </p:nvSpPr>
        <p:spPr>
          <a:xfrm>
            <a:off x="311700" y="2968122"/>
            <a:ext cx="4242600" cy="82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accent5"/>
                </a:solidFill>
                <a:latin typeface="Arial"/>
                <a:ea typeface="Arial"/>
                <a:cs typeface="Arial"/>
                <a:sym typeface="Arial"/>
              </a:rPr>
              <a:t>Finnel, Dietrich, Husmoen, Roe, Jones, Smanz </a:t>
            </a:r>
            <a:endParaRPr sz="1800" b="1">
              <a:solidFill>
                <a:schemeClr val="accent5"/>
              </a:solidFill>
              <a:latin typeface="Arial"/>
              <a:ea typeface="Arial"/>
              <a:cs typeface="Arial"/>
              <a:sym typeface="Arial"/>
            </a:endParaRPr>
          </a:p>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7"/>
          <p:cNvSpPr txBox="1">
            <a:spLocks noGrp="1"/>
          </p:cNvSpPr>
          <p:nvPr>
            <p:ph type="title"/>
          </p:nvPr>
        </p:nvSpPr>
        <p:spPr>
          <a:xfrm>
            <a:off x="392775" y="518889"/>
            <a:ext cx="3625500" cy="174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Brian Finnel</a:t>
            </a:r>
            <a:endParaRPr/>
          </a:p>
          <a:p>
            <a:pPr marL="0" lvl="0" indent="0" algn="l" rtl="0">
              <a:spcBef>
                <a:spcPts val="0"/>
              </a:spcBef>
              <a:spcAft>
                <a:spcPts val="0"/>
              </a:spcAft>
              <a:buNone/>
            </a:pPr>
            <a:r>
              <a:rPr lang="en"/>
              <a:t>Middleton</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200">
                <a:highlight>
                  <a:schemeClr val="dk1"/>
                </a:highlight>
                <a:latin typeface="Arial"/>
                <a:ea typeface="Arial"/>
                <a:cs typeface="Arial"/>
                <a:sym typeface="Arial"/>
              </a:rPr>
              <a:t>How do you have your runners race the state course?  What's the race plan for the lead runner versus the pack? What are some areas on the state course you like your runners to focus on?</a:t>
            </a:r>
            <a:endParaRPr sz="1200">
              <a:highlight>
                <a:schemeClr val="dk1"/>
              </a:highlight>
            </a:endParaRPr>
          </a:p>
        </p:txBody>
      </p:sp>
      <p:sp>
        <p:nvSpPr>
          <p:cNvPr id="304" name="Google Shape;304;p47"/>
          <p:cNvSpPr txBox="1">
            <a:spLocks noGrp="1"/>
          </p:cNvSpPr>
          <p:nvPr>
            <p:ph type="body" idx="1"/>
          </p:nvPr>
        </p:nvSpPr>
        <p:spPr>
          <a:xfrm>
            <a:off x="4876800" y="156861"/>
            <a:ext cx="3846300" cy="458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0000"/>
                </a:solidFill>
                <a:latin typeface="Arial"/>
                <a:ea typeface="Arial"/>
                <a:cs typeface="Arial"/>
                <a:sym typeface="Arial"/>
              </a:rPr>
              <a:t>I think it depends on the team I have that year. Lead runners try to hang off of the lead pack and not lead, especially that first mile when everyone goes out too fast. The first mile is important, so we are in good position, but not out too crazy. The last half mile is a part of the course we talk about because a lot of points can be gained...or lost. </a:t>
            </a:r>
            <a:endParaRPr sz="1800" b="1">
              <a:solidFill>
                <a:srgbClr val="000000"/>
              </a:solidFill>
              <a:highlight>
                <a:srgbClr val="FFFFFF"/>
              </a:highlight>
              <a:latin typeface="Arial"/>
              <a:ea typeface="Arial"/>
              <a:cs typeface="Arial"/>
              <a:sym typeface="Arial"/>
            </a:endParaRPr>
          </a:p>
        </p:txBody>
      </p:sp>
      <p:pic>
        <p:nvPicPr>
          <p:cNvPr id="305" name="Google Shape;305;p47"/>
          <p:cNvPicPr preferRelativeResize="0"/>
          <p:nvPr/>
        </p:nvPicPr>
        <p:blipFill>
          <a:blip r:embed="rId3">
            <a:alphaModFix/>
          </a:blip>
          <a:stretch>
            <a:fillRect/>
          </a:stretch>
        </p:blipFill>
        <p:spPr>
          <a:xfrm>
            <a:off x="3065725" y="690028"/>
            <a:ext cx="952500" cy="9525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8"/>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Bill Dietrich  Valders</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200">
                <a:highlight>
                  <a:schemeClr val="dk1"/>
                </a:highlight>
                <a:latin typeface="Arial"/>
                <a:ea typeface="Arial"/>
                <a:cs typeface="Arial"/>
                <a:sym typeface="Arial"/>
              </a:rPr>
              <a:t>How do you have your runners race the state course?  What's the race plan for the lead runner versus the pack? What are some areas on the state course you like your runners to focus on?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11" name="Google Shape;311;p48"/>
          <p:cNvSpPr txBox="1">
            <a:spLocks noGrp="1"/>
          </p:cNvSpPr>
          <p:nvPr>
            <p:ph type="body" idx="1"/>
          </p:nvPr>
        </p:nvSpPr>
        <p:spPr>
          <a:xfrm>
            <a:off x="4644675" y="556583"/>
            <a:ext cx="4166400" cy="45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000000"/>
                </a:solidFill>
                <a:latin typeface="Arial"/>
                <a:ea typeface="Arial"/>
                <a:cs typeface="Arial"/>
                <a:sym typeface="Arial"/>
              </a:rPr>
              <a:t>State course racing focus is on trying to get in that top 50 group at the mile and then make sure you hang on to push mile 2-3.  4 guys this year passed 33 runners in that last mile!</a:t>
            </a:r>
            <a:endParaRPr sz="2400" b="1">
              <a:solidFill>
                <a:srgbClr val="000000"/>
              </a:solidFill>
              <a:latin typeface="Arial"/>
              <a:ea typeface="Arial"/>
              <a:cs typeface="Arial"/>
              <a:sym typeface="Arial"/>
            </a:endParaRPr>
          </a:p>
          <a:p>
            <a:pPr marL="0" lvl="0" indent="0" algn="l" rtl="0">
              <a:spcBef>
                <a:spcPts val="0"/>
              </a:spcBef>
              <a:spcAft>
                <a:spcPts val="0"/>
              </a:spcAft>
              <a:buNone/>
            </a:pPr>
            <a:endParaRPr sz="1800" b="1">
              <a:solidFill>
                <a:srgbClr val="000000"/>
              </a:solidFill>
              <a:latin typeface="Arial"/>
              <a:ea typeface="Arial"/>
              <a:cs typeface="Arial"/>
              <a:sym typeface="Arial"/>
            </a:endParaRPr>
          </a:p>
          <a:p>
            <a:pPr marL="0" lvl="0" indent="0" algn="l" rtl="0">
              <a:spcBef>
                <a:spcPts val="0"/>
              </a:spcBef>
              <a:spcAft>
                <a:spcPts val="0"/>
              </a:spcAft>
              <a:buNone/>
            </a:pPr>
            <a:endParaRPr sz="1800" b="1">
              <a:solidFill>
                <a:srgbClr val="000000"/>
              </a:solidFill>
              <a:latin typeface="Arial"/>
              <a:ea typeface="Arial"/>
              <a:cs typeface="Arial"/>
              <a:sym typeface="Arial"/>
            </a:endParaRPr>
          </a:p>
        </p:txBody>
      </p:sp>
      <p:pic>
        <p:nvPicPr>
          <p:cNvPr id="312" name="Google Shape;312;p48"/>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9"/>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Ingrid Husmoen  Durand</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200">
                <a:highlight>
                  <a:schemeClr val="dk1"/>
                </a:highlight>
                <a:latin typeface="Arial"/>
                <a:ea typeface="Arial"/>
                <a:cs typeface="Arial"/>
                <a:sym typeface="Arial"/>
              </a:rPr>
              <a:t>How do you have your runners race the state course?  What's the race plan for the lead runner versus the pack? What are some areas on the state course you like your runners to focus on?</a:t>
            </a:r>
            <a:endParaRPr/>
          </a:p>
        </p:txBody>
      </p:sp>
      <p:sp>
        <p:nvSpPr>
          <p:cNvPr id="318" name="Google Shape;318;p49"/>
          <p:cNvSpPr txBox="1">
            <a:spLocks noGrp="1"/>
          </p:cNvSpPr>
          <p:nvPr>
            <p:ph type="body" idx="1"/>
          </p:nvPr>
        </p:nvSpPr>
        <p:spPr>
          <a:xfrm>
            <a:off x="4644675" y="386139"/>
            <a:ext cx="4166400" cy="501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000000"/>
                </a:solidFill>
                <a:latin typeface="Arial"/>
                <a:ea typeface="Arial"/>
                <a:cs typeface="Arial"/>
                <a:sym typeface="Arial"/>
              </a:rPr>
              <a:t>We break it down into parts, mostly in mileage.</a:t>
            </a:r>
            <a:endParaRPr sz="1200" b="1">
              <a:solidFill>
                <a:srgbClr val="000000"/>
              </a:solidFill>
              <a:latin typeface="Arial"/>
              <a:ea typeface="Arial"/>
              <a:cs typeface="Arial"/>
              <a:sym typeface="Arial"/>
            </a:endParaRPr>
          </a:p>
          <a:p>
            <a:pPr marL="0" lvl="0" indent="0" algn="l" rtl="0">
              <a:spcBef>
                <a:spcPts val="1600"/>
              </a:spcBef>
              <a:spcAft>
                <a:spcPts val="0"/>
              </a:spcAft>
              <a:buNone/>
            </a:pPr>
            <a:r>
              <a:rPr lang="en" sz="1200" b="1">
                <a:solidFill>
                  <a:srgbClr val="000000"/>
                </a:solidFill>
                <a:latin typeface="Arial"/>
                <a:ea typeface="Arial"/>
                <a:cs typeface="Arial"/>
                <a:sym typeface="Arial"/>
              </a:rPr>
              <a:t>Each individual had times they needed to hit at each specified distance (400, 800, 1 mile, 2 mile, finish) which we based on the terrain of the State course.</a:t>
            </a:r>
            <a:endParaRPr sz="1200" b="1">
              <a:solidFill>
                <a:srgbClr val="000000"/>
              </a:solidFill>
              <a:latin typeface="Arial"/>
              <a:ea typeface="Arial"/>
              <a:cs typeface="Arial"/>
              <a:sym typeface="Arial"/>
            </a:endParaRPr>
          </a:p>
          <a:p>
            <a:pPr marL="0" lvl="0" indent="0" algn="l" rtl="0">
              <a:spcBef>
                <a:spcPts val="1600"/>
              </a:spcBef>
              <a:spcAft>
                <a:spcPts val="0"/>
              </a:spcAft>
              <a:buNone/>
            </a:pPr>
            <a:r>
              <a:rPr lang="en" sz="1200" b="1">
                <a:solidFill>
                  <a:srgbClr val="000000"/>
                </a:solidFill>
                <a:latin typeface="Arial"/>
                <a:ea typeface="Arial"/>
                <a:cs typeface="Arial"/>
                <a:sym typeface="Arial"/>
              </a:rPr>
              <a:t>They all ran the state course the previous year and remembered how it felt: First mile mostly flat, second mile up and down, third mile was the make-or-break mile with the long uphill backstretch.</a:t>
            </a:r>
            <a:endParaRPr sz="1200" b="1">
              <a:solidFill>
                <a:srgbClr val="000000"/>
              </a:solidFill>
              <a:latin typeface="Arial"/>
              <a:ea typeface="Arial"/>
              <a:cs typeface="Arial"/>
              <a:sym typeface="Arial"/>
            </a:endParaRPr>
          </a:p>
          <a:p>
            <a:pPr marL="0" lvl="0" indent="0" algn="l" rtl="0">
              <a:spcBef>
                <a:spcPts val="1600"/>
              </a:spcBef>
              <a:spcAft>
                <a:spcPts val="0"/>
              </a:spcAft>
              <a:buNone/>
            </a:pPr>
            <a:r>
              <a:rPr lang="en" sz="1200" b="1">
                <a:solidFill>
                  <a:srgbClr val="000000"/>
                </a:solidFill>
                <a:latin typeface="Arial"/>
                <a:ea typeface="Arial"/>
                <a:cs typeface="Arial"/>
                <a:sym typeface="Arial"/>
              </a:rPr>
              <a:t>- Our lead runner = Top 5 finish.</a:t>
            </a:r>
            <a:endParaRPr sz="1200" b="1">
              <a:solidFill>
                <a:srgbClr val="000000"/>
              </a:solidFill>
              <a:latin typeface="Arial"/>
              <a:ea typeface="Arial"/>
              <a:cs typeface="Arial"/>
              <a:sym typeface="Arial"/>
            </a:endParaRPr>
          </a:p>
          <a:p>
            <a:pPr marL="0" lvl="0" indent="0" algn="l" rtl="0">
              <a:spcBef>
                <a:spcPts val="1600"/>
              </a:spcBef>
              <a:spcAft>
                <a:spcPts val="0"/>
              </a:spcAft>
              <a:buNone/>
            </a:pPr>
            <a:r>
              <a:rPr lang="en" sz="1200" b="1">
                <a:solidFill>
                  <a:srgbClr val="000000"/>
                </a:solidFill>
                <a:latin typeface="Arial"/>
                <a:ea typeface="Arial"/>
                <a:cs typeface="Arial"/>
                <a:sym typeface="Arial"/>
              </a:rPr>
              <a:t>- Runner 2,3 = Top 20</a:t>
            </a:r>
            <a:endParaRPr sz="1200" b="1">
              <a:solidFill>
                <a:srgbClr val="000000"/>
              </a:solidFill>
              <a:latin typeface="Arial"/>
              <a:ea typeface="Arial"/>
              <a:cs typeface="Arial"/>
              <a:sym typeface="Arial"/>
            </a:endParaRPr>
          </a:p>
          <a:p>
            <a:pPr marL="0" lvl="0" indent="0" algn="l" rtl="0">
              <a:spcBef>
                <a:spcPts val="1600"/>
              </a:spcBef>
              <a:spcAft>
                <a:spcPts val="0"/>
              </a:spcAft>
              <a:buNone/>
            </a:pPr>
            <a:r>
              <a:rPr lang="en" sz="1200" b="1">
                <a:solidFill>
                  <a:srgbClr val="000000"/>
                </a:solidFill>
                <a:latin typeface="Arial"/>
                <a:ea typeface="Arial"/>
                <a:cs typeface="Arial"/>
                <a:sym typeface="Arial"/>
              </a:rPr>
              <a:t>- Runner 4,5 = Run for times and teams (because we weren’t counting runners at that point)</a:t>
            </a:r>
            <a:endParaRPr sz="1200" b="1">
              <a:solidFill>
                <a:srgbClr val="000000"/>
              </a:solidFill>
              <a:latin typeface="Arial"/>
              <a:ea typeface="Arial"/>
              <a:cs typeface="Arial"/>
              <a:sym typeface="Arial"/>
            </a:endParaRPr>
          </a:p>
          <a:p>
            <a:pPr marL="0" lvl="0" indent="0" algn="l" rtl="0">
              <a:spcBef>
                <a:spcPts val="1600"/>
              </a:spcBef>
              <a:spcAft>
                <a:spcPts val="0"/>
              </a:spcAft>
              <a:buNone/>
            </a:pPr>
            <a:r>
              <a:rPr lang="en" sz="1200" b="1">
                <a:solidFill>
                  <a:srgbClr val="000000"/>
                </a:solidFill>
                <a:latin typeface="Arial"/>
                <a:ea typeface="Arial"/>
                <a:cs typeface="Arial"/>
                <a:sym typeface="Arial"/>
              </a:rPr>
              <a:t>- Overall focus = Hit your times and gut it out both physically and mentally on that third mile. We called it the “make or break mile”</a:t>
            </a:r>
            <a:endParaRPr sz="1200" b="1">
              <a:solidFill>
                <a:srgbClr val="000000"/>
              </a:solidFill>
              <a:latin typeface="Arial"/>
              <a:ea typeface="Arial"/>
              <a:cs typeface="Arial"/>
              <a:sym typeface="Arial"/>
            </a:endParaRPr>
          </a:p>
          <a:p>
            <a:pPr marL="0" lvl="0" indent="0" algn="l" rtl="0">
              <a:spcBef>
                <a:spcPts val="1600"/>
              </a:spcBef>
              <a:spcAft>
                <a:spcPts val="0"/>
              </a:spcAft>
              <a:buNone/>
            </a:pPr>
            <a:endParaRPr sz="1200" b="1">
              <a:solidFill>
                <a:srgbClr val="000000"/>
              </a:solidFill>
              <a:latin typeface="Arial"/>
              <a:ea typeface="Arial"/>
              <a:cs typeface="Arial"/>
              <a:sym typeface="Arial"/>
            </a:endParaRPr>
          </a:p>
          <a:p>
            <a:pPr marL="0" lvl="0" indent="0" algn="l" rtl="0">
              <a:spcBef>
                <a:spcPts val="1600"/>
              </a:spcBef>
              <a:spcAft>
                <a:spcPts val="0"/>
              </a:spcAft>
              <a:buNone/>
            </a:pPr>
            <a:endParaRPr sz="1200" b="1">
              <a:solidFill>
                <a:srgbClr val="000000"/>
              </a:solidFill>
              <a:latin typeface="Arial"/>
              <a:ea typeface="Arial"/>
              <a:cs typeface="Arial"/>
              <a:sym typeface="Arial"/>
            </a:endParaRPr>
          </a:p>
          <a:p>
            <a:pPr marL="0" lvl="0" indent="0" algn="l" rtl="0">
              <a:spcBef>
                <a:spcPts val="1600"/>
              </a:spcBef>
              <a:spcAft>
                <a:spcPts val="0"/>
              </a:spcAft>
              <a:buNone/>
            </a:pPr>
            <a:endParaRPr sz="1200" b="1">
              <a:solidFill>
                <a:srgbClr val="000000"/>
              </a:solidFill>
              <a:latin typeface="Arial"/>
              <a:ea typeface="Arial"/>
              <a:cs typeface="Arial"/>
              <a:sym typeface="Arial"/>
            </a:endParaRPr>
          </a:p>
          <a:p>
            <a:pPr marL="0" lvl="0" indent="0" algn="l" rtl="0">
              <a:spcBef>
                <a:spcPts val="1600"/>
              </a:spcBef>
              <a:spcAft>
                <a:spcPts val="0"/>
              </a:spcAft>
              <a:buNone/>
            </a:pPr>
            <a:endParaRPr sz="1200" b="1">
              <a:solidFill>
                <a:srgbClr val="000000"/>
              </a:solidFill>
              <a:latin typeface="Arial"/>
              <a:ea typeface="Arial"/>
              <a:cs typeface="Arial"/>
              <a:sym typeface="Arial"/>
            </a:endParaRPr>
          </a:p>
          <a:p>
            <a:pPr marL="0" lvl="0" indent="0" algn="l" rtl="0">
              <a:spcBef>
                <a:spcPts val="1600"/>
              </a:spcBef>
              <a:spcAft>
                <a:spcPts val="1600"/>
              </a:spcAft>
              <a:buNone/>
            </a:pPr>
            <a:endParaRPr sz="1200"/>
          </a:p>
        </p:txBody>
      </p:sp>
      <p:pic>
        <p:nvPicPr>
          <p:cNvPr id="319" name="Google Shape;319;p49"/>
          <p:cNvPicPr preferRelativeResize="0"/>
          <p:nvPr/>
        </p:nvPicPr>
        <p:blipFill>
          <a:blip r:embed="rId3">
            <a:alphaModFix/>
          </a:blip>
          <a:stretch>
            <a:fillRect/>
          </a:stretch>
        </p:blipFill>
        <p:spPr>
          <a:xfrm>
            <a:off x="3261175" y="723500"/>
            <a:ext cx="952500" cy="9525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0"/>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Matt Roe </a:t>
            </a:r>
            <a:endParaRPr/>
          </a:p>
          <a:p>
            <a:pPr marL="0" lvl="0" indent="0" algn="l" rtl="0">
              <a:spcBef>
                <a:spcPts val="0"/>
              </a:spcBef>
              <a:spcAft>
                <a:spcPts val="0"/>
              </a:spcAft>
              <a:buNone/>
            </a:pPr>
            <a:r>
              <a:rPr lang="en"/>
              <a:t>Sun Prairie</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200">
                <a:highlight>
                  <a:schemeClr val="dk1"/>
                </a:highlight>
                <a:latin typeface="Arial"/>
                <a:ea typeface="Arial"/>
                <a:cs typeface="Arial"/>
                <a:sym typeface="Arial"/>
              </a:rPr>
              <a:t>How do you have your runners race the state course?  What's the race plan for the lead runner versus the pack? What are some areas on the state course you like your runners to focus on?</a:t>
            </a:r>
            <a:endParaRPr/>
          </a:p>
          <a:p>
            <a:pPr marL="0" lvl="0" indent="0" algn="l" rtl="0">
              <a:lnSpc>
                <a:spcPct val="115000"/>
              </a:lnSpc>
              <a:spcBef>
                <a:spcPts val="0"/>
              </a:spcBef>
              <a:spcAft>
                <a:spcPts val="0"/>
              </a:spcAft>
              <a:buNone/>
            </a:pPr>
            <a:endParaRPr sz="1200" b="1">
              <a:highlight>
                <a:schemeClr val="dk1"/>
              </a:highlight>
              <a:latin typeface="Arial"/>
              <a:ea typeface="Arial"/>
              <a:cs typeface="Arial"/>
              <a:sym typeface="Arial"/>
            </a:endParaRPr>
          </a:p>
        </p:txBody>
      </p:sp>
      <p:sp>
        <p:nvSpPr>
          <p:cNvPr id="325" name="Google Shape;325;p50"/>
          <p:cNvSpPr txBox="1">
            <a:spLocks noGrp="1"/>
          </p:cNvSpPr>
          <p:nvPr>
            <p:ph type="body" idx="1"/>
          </p:nvPr>
        </p:nvSpPr>
        <p:spPr>
          <a:xfrm>
            <a:off x="4655525" y="580500"/>
            <a:ext cx="4166400" cy="45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000000"/>
                </a:solidFill>
                <a:latin typeface="Arial"/>
                <a:ea typeface="Arial"/>
                <a:cs typeface="Arial"/>
                <a:sym typeface="Arial"/>
              </a:rPr>
              <a:t>-We continue to treat each runner individually in the way they approach a race.  </a:t>
            </a:r>
            <a:endParaRPr sz="1400" b="1">
              <a:solidFill>
                <a:srgbClr val="000000"/>
              </a:solidFill>
              <a:latin typeface="Arial"/>
              <a:ea typeface="Arial"/>
              <a:cs typeface="Arial"/>
              <a:sym typeface="Arial"/>
            </a:endParaRPr>
          </a:p>
          <a:p>
            <a:pPr marL="0" lvl="0" indent="0" algn="l" rtl="0">
              <a:spcBef>
                <a:spcPts val="0"/>
              </a:spcBef>
              <a:spcAft>
                <a:spcPts val="0"/>
              </a:spcAft>
              <a:buNone/>
            </a:pPr>
            <a:r>
              <a:rPr lang="en" sz="1400" b="1">
                <a:solidFill>
                  <a:srgbClr val="000000"/>
                </a:solidFill>
                <a:latin typeface="Arial"/>
                <a:ea typeface="Arial"/>
                <a:cs typeface="Arial"/>
                <a:sym typeface="Arial"/>
              </a:rPr>
              <a:t>-The first mile is about positioning and not doing too much.  There’s plenty of time to make moves.</a:t>
            </a:r>
            <a:endParaRPr sz="1400" b="1">
              <a:solidFill>
                <a:srgbClr val="000000"/>
              </a:solidFill>
              <a:latin typeface="Arial"/>
              <a:ea typeface="Arial"/>
              <a:cs typeface="Arial"/>
              <a:sym typeface="Arial"/>
            </a:endParaRPr>
          </a:p>
          <a:p>
            <a:pPr marL="0" lvl="0" indent="0" algn="l" rtl="0">
              <a:spcBef>
                <a:spcPts val="0"/>
              </a:spcBef>
              <a:spcAft>
                <a:spcPts val="0"/>
              </a:spcAft>
              <a:buNone/>
            </a:pPr>
            <a:r>
              <a:rPr lang="en" sz="1400" b="1">
                <a:solidFill>
                  <a:srgbClr val="000000"/>
                </a:solidFill>
                <a:latin typeface="Arial"/>
                <a:ea typeface="Arial"/>
                <a:cs typeface="Arial"/>
                <a:sym typeface="Arial"/>
              </a:rPr>
              <a:t>-Generally we want the runners to push hard through the second mile and put themselves in position to get where they want to be for the finish.</a:t>
            </a:r>
            <a:endParaRPr sz="1400" b="1">
              <a:solidFill>
                <a:srgbClr val="000000"/>
              </a:solidFill>
              <a:latin typeface="Arial"/>
              <a:ea typeface="Arial"/>
              <a:cs typeface="Arial"/>
              <a:sym typeface="Arial"/>
            </a:endParaRPr>
          </a:p>
          <a:p>
            <a:pPr marL="0" lvl="0" indent="0" algn="l" rtl="0">
              <a:spcBef>
                <a:spcPts val="0"/>
              </a:spcBef>
              <a:spcAft>
                <a:spcPts val="0"/>
              </a:spcAft>
              <a:buNone/>
            </a:pPr>
            <a:r>
              <a:rPr lang="en" sz="1400" b="1">
                <a:solidFill>
                  <a:srgbClr val="000000"/>
                </a:solidFill>
                <a:latin typeface="Arial"/>
                <a:ea typeface="Arial"/>
                <a:cs typeface="Arial"/>
                <a:sym typeface="Arial"/>
              </a:rPr>
              <a:t>-We focus a lot on the long straightaway in the last mile.  SO MUCH can happen there.  The ending hill is just guts anyway (and hopefully good training).</a:t>
            </a:r>
            <a:endParaRPr sz="1400" b="1">
              <a:solidFill>
                <a:srgbClr val="000000"/>
              </a:solidFill>
              <a:latin typeface="Arial"/>
              <a:ea typeface="Arial"/>
              <a:cs typeface="Arial"/>
              <a:sym typeface="Arial"/>
            </a:endParaRPr>
          </a:p>
          <a:p>
            <a:pPr marL="0" lvl="0" indent="0" algn="l" rtl="0">
              <a:spcBef>
                <a:spcPts val="0"/>
              </a:spcBef>
              <a:spcAft>
                <a:spcPts val="0"/>
              </a:spcAft>
              <a:buNone/>
            </a:pPr>
            <a:r>
              <a:rPr lang="en" sz="1400" b="1">
                <a:solidFill>
                  <a:srgbClr val="000000"/>
                </a:solidFill>
                <a:latin typeface="Arial"/>
                <a:ea typeface="Arial"/>
                <a:cs typeface="Arial"/>
                <a:sym typeface="Arial"/>
              </a:rPr>
              <a:t>-For our top 10 type runners we say the same thing.  Many of them are experienced against the top talent in the field and we may have to talk about how to respond to those other top runners if need be.</a:t>
            </a:r>
            <a:endParaRPr sz="1600" b="1">
              <a:solidFill>
                <a:srgbClr val="000000"/>
              </a:solidFill>
              <a:highlight>
                <a:srgbClr val="FFFFFF"/>
              </a:highlight>
              <a:latin typeface="Arial"/>
              <a:ea typeface="Arial"/>
              <a:cs typeface="Arial"/>
              <a:sym typeface="Arial"/>
            </a:endParaRPr>
          </a:p>
          <a:p>
            <a:pPr marL="0" lvl="0" indent="0" algn="l" rtl="0">
              <a:lnSpc>
                <a:spcPct val="100000"/>
              </a:lnSpc>
              <a:spcBef>
                <a:spcPts val="0"/>
              </a:spcBef>
              <a:spcAft>
                <a:spcPts val="0"/>
              </a:spcAft>
              <a:buNone/>
            </a:pPr>
            <a:endParaRPr sz="1200">
              <a:solidFill>
                <a:srgbClr val="FF0000"/>
              </a:solidFill>
              <a:highlight>
                <a:srgbClr val="FFFFFF"/>
              </a:highlight>
              <a:latin typeface="Arial"/>
              <a:ea typeface="Arial"/>
              <a:cs typeface="Arial"/>
              <a:sym typeface="Arial"/>
            </a:endParaRPr>
          </a:p>
          <a:p>
            <a:pPr marL="0" lvl="0" indent="0" algn="l" rtl="0">
              <a:spcBef>
                <a:spcPts val="0"/>
              </a:spcBef>
              <a:spcAft>
                <a:spcPts val="0"/>
              </a:spcAft>
              <a:buNone/>
            </a:pPr>
            <a:endParaRPr sz="1200" b="1">
              <a:solidFill>
                <a:srgbClr val="000000"/>
              </a:solidFill>
              <a:highlight>
                <a:srgbClr val="FFFFFF"/>
              </a:highlight>
              <a:latin typeface="Arial"/>
              <a:ea typeface="Arial"/>
              <a:cs typeface="Arial"/>
              <a:sym typeface="Arial"/>
            </a:endParaRPr>
          </a:p>
        </p:txBody>
      </p:sp>
      <p:pic>
        <p:nvPicPr>
          <p:cNvPr id="326" name="Google Shape;326;p50"/>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1"/>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Thain Jones  Freedom</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200">
                <a:highlight>
                  <a:schemeClr val="dk1"/>
                </a:highlight>
                <a:latin typeface="Arial"/>
                <a:ea typeface="Arial"/>
                <a:cs typeface="Arial"/>
                <a:sym typeface="Arial"/>
              </a:rPr>
              <a:t>How do you have your runners race the state course?  What's the race plan for the lead runner versus the pack? What are some areas on the state course you like your runners to focus on?</a:t>
            </a:r>
            <a:endParaRPr/>
          </a:p>
          <a:p>
            <a:pPr marL="0" lvl="0" indent="0" algn="l" rtl="0">
              <a:lnSpc>
                <a:spcPct val="115000"/>
              </a:lnSpc>
              <a:spcBef>
                <a:spcPts val="0"/>
              </a:spcBef>
              <a:spcAft>
                <a:spcPts val="0"/>
              </a:spcAft>
              <a:buNone/>
            </a:pPr>
            <a:endParaRPr sz="1200" b="1">
              <a:highlight>
                <a:schemeClr val="dk1"/>
              </a:highlight>
              <a:latin typeface="Arial"/>
              <a:ea typeface="Arial"/>
              <a:cs typeface="Arial"/>
              <a:sym typeface="Arial"/>
            </a:endParaRPr>
          </a:p>
        </p:txBody>
      </p:sp>
      <p:sp>
        <p:nvSpPr>
          <p:cNvPr id="332" name="Google Shape;332;p51"/>
          <p:cNvSpPr txBox="1">
            <a:spLocks noGrp="1"/>
          </p:cNvSpPr>
          <p:nvPr>
            <p:ph type="body" idx="1"/>
          </p:nvPr>
        </p:nvSpPr>
        <p:spPr>
          <a:xfrm>
            <a:off x="4644675" y="362000"/>
            <a:ext cx="4166400" cy="507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000000"/>
                </a:solidFill>
                <a:latin typeface="Arial"/>
                <a:ea typeface="Arial"/>
                <a:cs typeface="Arial"/>
                <a:sym typeface="Arial"/>
              </a:rPr>
              <a:t>Our runners are well aware of the challenges of the state course. The girls’ team has qualified for state in 11 of the last 12 years. They are very familiar with what it takes to perform well, fully aware of and prepared for, the rigors of the last crucial mile of the race.</a:t>
            </a:r>
            <a:endParaRPr b="1">
              <a:solidFill>
                <a:srgbClr val="000000"/>
              </a:solidFill>
              <a:latin typeface="Arial"/>
              <a:ea typeface="Arial"/>
              <a:cs typeface="Arial"/>
              <a:sym typeface="Arial"/>
            </a:endParaRPr>
          </a:p>
          <a:p>
            <a:pPr marL="0" lvl="0" indent="0" algn="l" rtl="0">
              <a:spcBef>
                <a:spcPts val="1600"/>
              </a:spcBef>
              <a:spcAft>
                <a:spcPts val="0"/>
              </a:spcAft>
              <a:buNone/>
            </a:pPr>
            <a:r>
              <a:rPr lang="en" b="1">
                <a:solidFill>
                  <a:srgbClr val="000000"/>
                </a:solidFill>
                <a:latin typeface="Arial"/>
                <a:ea typeface="Arial"/>
                <a:cs typeface="Arial"/>
                <a:sym typeface="Arial"/>
              </a:rPr>
              <a:t>Fairly tight pack running has been our key to success. We did not have a runner on the podium either last year or this year.</a:t>
            </a:r>
            <a:endParaRPr b="1">
              <a:solidFill>
                <a:srgbClr val="000000"/>
              </a:solidFill>
              <a:latin typeface="Arial"/>
              <a:ea typeface="Arial"/>
              <a:cs typeface="Arial"/>
              <a:sym typeface="Arial"/>
            </a:endParaRPr>
          </a:p>
          <a:p>
            <a:pPr marL="0" lvl="0" indent="0" algn="l" rtl="0">
              <a:spcBef>
                <a:spcPts val="1600"/>
              </a:spcBef>
              <a:spcAft>
                <a:spcPts val="0"/>
              </a:spcAft>
              <a:buNone/>
            </a:pPr>
            <a:r>
              <a:rPr lang="en" b="1">
                <a:solidFill>
                  <a:srgbClr val="000000"/>
                </a:solidFill>
                <a:latin typeface="Arial"/>
                <a:ea typeface="Arial"/>
                <a:cs typeface="Arial"/>
                <a:sym typeface="Arial"/>
              </a:rPr>
              <a:t>They are cautioned about not getting carried away during the deceiving first mile.</a:t>
            </a:r>
            <a:endParaRPr b="1">
              <a:solidFill>
                <a:srgbClr val="000000"/>
              </a:solidFill>
              <a:latin typeface="Arial"/>
              <a:ea typeface="Arial"/>
              <a:cs typeface="Arial"/>
              <a:sym typeface="Arial"/>
            </a:endParaRPr>
          </a:p>
          <a:p>
            <a:pPr marL="0" lvl="0" indent="0" algn="l" rtl="0">
              <a:spcBef>
                <a:spcPts val="1600"/>
              </a:spcBef>
              <a:spcAft>
                <a:spcPts val="0"/>
              </a:spcAft>
              <a:buNone/>
            </a:pPr>
            <a:r>
              <a:rPr lang="en" b="1">
                <a:solidFill>
                  <a:srgbClr val="000000"/>
                </a:solidFill>
                <a:latin typeface="Arial"/>
                <a:ea typeface="Arial"/>
                <a:cs typeface="Arial"/>
                <a:sym typeface="Arial"/>
              </a:rPr>
              <a:t>We emphasize that the race comes down to discipline throughout the entire race, making sure they have something left for the very arduous finish, because more often than not, that is where the race is won or lost.</a:t>
            </a:r>
            <a:endParaRPr b="1">
              <a:solidFill>
                <a:srgbClr val="000000"/>
              </a:solidFill>
              <a:latin typeface="Arial"/>
              <a:ea typeface="Arial"/>
              <a:cs typeface="Arial"/>
              <a:sym typeface="Arial"/>
            </a:endParaRPr>
          </a:p>
          <a:p>
            <a:pPr marL="0" lvl="0" indent="0" algn="l" rtl="0">
              <a:spcBef>
                <a:spcPts val="1600"/>
              </a:spcBef>
              <a:spcAft>
                <a:spcPts val="0"/>
              </a:spcAft>
              <a:buNone/>
            </a:pPr>
            <a:endParaRPr sz="1800" b="1">
              <a:solidFill>
                <a:srgbClr val="000000"/>
              </a:solidFill>
              <a:latin typeface="Arial"/>
              <a:ea typeface="Arial"/>
              <a:cs typeface="Arial"/>
              <a:sym typeface="Arial"/>
            </a:endParaRPr>
          </a:p>
          <a:p>
            <a:pPr marL="0" lvl="0" indent="0" algn="l" rtl="0">
              <a:spcBef>
                <a:spcPts val="1600"/>
              </a:spcBef>
              <a:spcAft>
                <a:spcPts val="0"/>
              </a:spcAft>
              <a:buNone/>
            </a:pPr>
            <a:endParaRPr sz="1200" b="1">
              <a:solidFill>
                <a:srgbClr val="000000"/>
              </a:solidFill>
              <a:latin typeface="Arial"/>
              <a:ea typeface="Arial"/>
              <a:cs typeface="Arial"/>
              <a:sym typeface="Arial"/>
            </a:endParaRPr>
          </a:p>
          <a:p>
            <a:pPr marL="0" lvl="0" indent="0" algn="l" rtl="0">
              <a:spcBef>
                <a:spcPts val="1600"/>
              </a:spcBef>
              <a:spcAft>
                <a:spcPts val="0"/>
              </a:spcAft>
              <a:buNone/>
            </a:pPr>
            <a:endParaRPr sz="1400" b="1">
              <a:solidFill>
                <a:srgbClr val="000000"/>
              </a:solidFill>
              <a:latin typeface="Arial"/>
              <a:ea typeface="Arial"/>
              <a:cs typeface="Arial"/>
              <a:sym typeface="Arial"/>
            </a:endParaRPr>
          </a:p>
          <a:p>
            <a:pPr marL="0" lvl="0" indent="0" algn="l" rtl="0">
              <a:spcBef>
                <a:spcPts val="1600"/>
              </a:spcBef>
              <a:spcAft>
                <a:spcPts val="1600"/>
              </a:spcAft>
              <a:buNone/>
            </a:pPr>
            <a:endParaRPr sz="1400" b="1">
              <a:solidFill>
                <a:srgbClr val="000000"/>
              </a:solidFill>
              <a:latin typeface="Arial"/>
              <a:ea typeface="Arial"/>
              <a:cs typeface="Arial"/>
              <a:sym typeface="Arial"/>
            </a:endParaRPr>
          </a:p>
        </p:txBody>
      </p:sp>
      <p:pic>
        <p:nvPicPr>
          <p:cNvPr id="333" name="Google Shape;333;p51"/>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ctrTitle"/>
          </p:nvPr>
        </p:nvSpPr>
        <p:spPr>
          <a:xfrm>
            <a:off x="311700" y="599694"/>
            <a:ext cx="8520600" cy="142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000000"/>
                </a:solidFill>
                <a:highlight>
                  <a:schemeClr val="lt1"/>
                </a:highlight>
                <a:latin typeface="Arial"/>
                <a:ea typeface="Arial"/>
                <a:cs typeface="Arial"/>
                <a:sym typeface="Arial"/>
              </a:rPr>
              <a:t>How many total races do you have your varsity runners race during the cross country season?  Are any of these races run “easy”? How many of these races are considered “key” races?</a:t>
            </a:r>
            <a:endParaRPr sz="2400" b="1">
              <a:highlight>
                <a:schemeClr val="lt1"/>
              </a:highlight>
            </a:endParaRPr>
          </a:p>
        </p:txBody>
      </p:sp>
      <p:sp>
        <p:nvSpPr>
          <p:cNvPr id="89" name="Google Shape;89;p16"/>
          <p:cNvSpPr txBox="1">
            <a:spLocks noGrp="1"/>
          </p:cNvSpPr>
          <p:nvPr>
            <p:ph type="subTitle" idx="1"/>
          </p:nvPr>
        </p:nvSpPr>
        <p:spPr>
          <a:xfrm>
            <a:off x="311700" y="2702678"/>
            <a:ext cx="4242600" cy="82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800" b="1">
                <a:solidFill>
                  <a:schemeClr val="accent5"/>
                </a:solidFill>
                <a:latin typeface="Raleway"/>
                <a:ea typeface="Raleway"/>
                <a:cs typeface="Raleway"/>
                <a:sym typeface="Raleway"/>
              </a:rPr>
              <a:t>Finnel, Dietrich, Husmoen, Roe, Jones, Smanz </a:t>
            </a:r>
            <a:endParaRPr sz="1800">
              <a:solidFill>
                <a:schemeClr val="accent5"/>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2"/>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Barry Smanz  Dodgeland</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200">
                <a:highlight>
                  <a:schemeClr val="dk1"/>
                </a:highlight>
                <a:latin typeface="Arial"/>
                <a:ea typeface="Arial"/>
                <a:cs typeface="Arial"/>
                <a:sym typeface="Arial"/>
              </a:rPr>
              <a:t>How do you have your runners race the state course?  What's the race plan for the lead runner versus the pack? What are some areas on the state course you like your runners to focus on?</a:t>
            </a:r>
            <a:endParaRPr sz="1200">
              <a:highlight>
                <a:schemeClr val="dk1"/>
              </a:highlight>
            </a:endParaRPr>
          </a:p>
        </p:txBody>
      </p:sp>
      <p:sp>
        <p:nvSpPr>
          <p:cNvPr id="339" name="Google Shape;339;p52"/>
          <p:cNvSpPr txBox="1">
            <a:spLocks noGrp="1"/>
          </p:cNvSpPr>
          <p:nvPr>
            <p:ph type="body" idx="1"/>
          </p:nvPr>
        </p:nvSpPr>
        <p:spPr>
          <a:xfrm>
            <a:off x="4644675" y="556583"/>
            <a:ext cx="4166400" cy="45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222222"/>
                </a:solidFill>
                <a:latin typeface="Arial"/>
                <a:ea typeface="Arial"/>
                <a:cs typeface="Arial"/>
                <a:sym typeface="Arial"/>
              </a:rPr>
              <a:t>Not all runners have the same strengths and weaknesses.</a:t>
            </a:r>
            <a:endParaRPr sz="2400" b="1">
              <a:solidFill>
                <a:srgbClr val="222222"/>
              </a:solidFill>
              <a:latin typeface="Arial"/>
              <a:ea typeface="Arial"/>
              <a:cs typeface="Arial"/>
              <a:sym typeface="Arial"/>
            </a:endParaRPr>
          </a:p>
          <a:p>
            <a:pPr marL="0" lvl="0" indent="0" algn="l" rtl="0">
              <a:spcBef>
                <a:spcPts val="1600"/>
              </a:spcBef>
              <a:spcAft>
                <a:spcPts val="0"/>
              </a:spcAft>
              <a:buNone/>
            </a:pPr>
            <a:r>
              <a:rPr lang="en" sz="2400" b="1">
                <a:solidFill>
                  <a:srgbClr val="222222"/>
                </a:solidFill>
                <a:latin typeface="Arial"/>
                <a:ea typeface="Arial"/>
                <a:cs typeface="Arial"/>
                <a:sym typeface="Arial"/>
              </a:rPr>
              <a:t>Each individual must run their own race.</a:t>
            </a:r>
            <a:endParaRPr sz="2400" b="1">
              <a:solidFill>
                <a:srgbClr val="222222"/>
              </a:solidFill>
              <a:latin typeface="Arial"/>
              <a:ea typeface="Arial"/>
              <a:cs typeface="Arial"/>
              <a:sym typeface="Arial"/>
            </a:endParaRPr>
          </a:p>
          <a:p>
            <a:pPr marL="0" lvl="0" indent="0" algn="l" rtl="0">
              <a:spcBef>
                <a:spcPts val="1600"/>
              </a:spcBef>
              <a:spcAft>
                <a:spcPts val="0"/>
              </a:spcAft>
              <a:buNone/>
            </a:pPr>
            <a:r>
              <a:rPr lang="en" sz="2400" b="1">
                <a:solidFill>
                  <a:srgbClr val="222222"/>
                </a:solidFill>
                <a:latin typeface="Arial"/>
                <a:ea typeface="Arial"/>
                <a:cs typeface="Arial"/>
                <a:sym typeface="Arial"/>
              </a:rPr>
              <a:t>Can’t change from what you’ve been doing all year.</a:t>
            </a:r>
            <a:endParaRPr sz="2400" b="1">
              <a:solidFill>
                <a:srgbClr val="222222"/>
              </a:solidFill>
              <a:latin typeface="Arial"/>
              <a:ea typeface="Arial"/>
              <a:cs typeface="Arial"/>
              <a:sym typeface="Arial"/>
            </a:endParaRPr>
          </a:p>
          <a:p>
            <a:pPr marL="0" lvl="0" indent="0" algn="l" rtl="0">
              <a:spcBef>
                <a:spcPts val="1600"/>
              </a:spcBef>
              <a:spcAft>
                <a:spcPts val="0"/>
              </a:spcAft>
              <a:buNone/>
            </a:pPr>
            <a:endParaRPr sz="1800" b="1">
              <a:solidFill>
                <a:srgbClr val="222222"/>
              </a:solidFill>
              <a:latin typeface="Arial"/>
              <a:ea typeface="Arial"/>
              <a:cs typeface="Arial"/>
              <a:sym typeface="Arial"/>
            </a:endParaRPr>
          </a:p>
          <a:p>
            <a:pPr marL="0" lvl="0" indent="0" algn="l" rtl="0">
              <a:spcBef>
                <a:spcPts val="1600"/>
              </a:spcBef>
              <a:spcAft>
                <a:spcPts val="0"/>
              </a:spcAft>
              <a:buNone/>
            </a:pPr>
            <a:endParaRPr sz="1100">
              <a:solidFill>
                <a:srgbClr val="222222"/>
              </a:solidFill>
              <a:latin typeface="Arial"/>
              <a:ea typeface="Arial"/>
              <a:cs typeface="Arial"/>
              <a:sym typeface="Arial"/>
            </a:endParaRPr>
          </a:p>
          <a:p>
            <a:pPr marL="0" lvl="0" indent="0" algn="l" rtl="0">
              <a:spcBef>
                <a:spcPts val="1600"/>
              </a:spcBef>
              <a:spcAft>
                <a:spcPts val="0"/>
              </a:spcAft>
              <a:buNone/>
            </a:pPr>
            <a:endParaRPr sz="1800" b="1">
              <a:solidFill>
                <a:srgbClr val="000000"/>
              </a:solidFill>
              <a:latin typeface="Arial"/>
              <a:ea typeface="Arial"/>
              <a:cs typeface="Arial"/>
              <a:sym typeface="Arial"/>
            </a:endParaRPr>
          </a:p>
          <a:p>
            <a:pPr marL="0" lvl="0" indent="0" algn="l" rtl="0">
              <a:spcBef>
                <a:spcPts val="1600"/>
              </a:spcBef>
              <a:spcAft>
                <a:spcPts val="1600"/>
              </a:spcAft>
              <a:buNone/>
            </a:pPr>
            <a:endParaRPr/>
          </a:p>
        </p:txBody>
      </p:sp>
      <p:pic>
        <p:nvPicPr>
          <p:cNvPr id="340" name="Google Shape;340;p52"/>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00D5C0"/>
            </a:gs>
            <a:gs pos="100000">
              <a:srgbClr val="044F48"/>
            </a:gs>
          </a:gsLst>
          <a:path path="circle">
            <a:fillToRect l="50000" t="50000" r="50000" b="50000"/>
          </a:path>
          <a:tileRect/>
        </a:gradFill>
        <a:effectLst/>
      </p:bgPr>
    </p:bg>
    <p:spTree>
      <p:nvGrpSpPr>
        <p:cNvPr id="1" name="Shape 344"/>
        <p:cNvGrpSpPr/>
        <p:nvPr/>
      </p:nvGrpSpPr>
      <p:grpSpPr>
        <a:xfrm>
          <a:off x="0" y="0"/>
          <a:ext cx="0" cy="0"/>
          <a:chOff x="0" y="0"/>
          <a:chExt cx="0" cy="0"/>
        </a:xfrm>
      </p:grpSpPr>
      <p:sp>
        <p:nvSpPr>
          <p:cNvPr id="345" name="Google Shape;345;p53"/>
          <p:cNvSpPr txBox="1">
            <a:spLocks noGrp="1"/>
          </p:cNvSpPr>
          <p:nvPr>
            <p:ph type="ctrTitle"/>
          </p:nvPr>
        </p:nvSpPr>
        <p:spPr>
          <a:xfrm>
            <a:off x="311700" y="599694"/>
            <a:ext cx="8520600" cy="1632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solidFill>
                  <a:srgbClr val="000000"/>
                </a:solidFill>
                <a:highlight>
                  <a:srgbClr val="FFFFFF"/>
                </a:highlight>
                <a:latin typeface="Arial"/>
                <a:ea typeface="Arial"/>
                <a:cs typeface="Arial"/>
                <a:sym typeface="Arial"/>
              </a:rPr>
              <a:t>How do you get the athletes mentally and physically ready to race Sectional/State? What are your runners focusing on during these two weeks? What are you telling your athletes these two weeks?</a:t>
            </a:r>
            <a:endParaRPr sz="1800" b="1">
              <a:solidFill>
                <a:srgbClr val="000000"/>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r>
              <a:rPr lang="en" sz="1800" b="1">
                <a:solidFill>
                  <a:srgbClr val="000000"/>
                </a:solidFill>
                <a:highlight>
                  <a:srgbClr val="FFFF00"/>
                </a:highlight>
                <a:latin typeface="Arial"/>
                <a:ea typeface="Arial"/>
                <a:cs typeface="Arial"/>
                <a:sym typeface="Arial"/>
              </a:rPr>
              <a:t>GIRLS COACHES ONLY</a:t>
            </a:r>
            <a:endParaRPr sz="1800" b="1">
              <a:solidFill>
                <a:srgbClr val="000000"/>
              </a:solidFill>
              <a:highlight>
                <a:srgbClr val="FFFF00"/>
              </a:highlight>
              <a:latin typeface="Arial"/>
              <a:ea typeface="Arial"/>
              <a:cs typeface="Arial"/>
              <a:sym typeface="Arial"/>
            </a:endParaRPr>
          </a:p>
          <a:p>
            <a:pPr marL="0" lvl="0" indent="0" algn="l" rtl="0">
              <a:lnSpc>
                <a:spcPct val="115000"/>
              </a:lnSpc>
              <a:spcBef>
                <a:spcPts val="0"/>
              </a:spcBef>
              <a:spcAft>
                <a:spcPts val="0"/>
              </a:spcAft>
              <a:buNone/>
            </a:pPr>
            <a:endParaRPr sz="1800" b="1">
              <a:solidFill>
                <a:srgbClr val="000000"/>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sz="2400" b="1">
              <a:solidFill>
                <a:srgbClr val="000000"/>
              </a:solidFill>
              <a:highlight>
                <a:schemeClr val="lt1"/>
              </a:highlight>
              <a:latin typeface="Arial"/>
              <a:ea typeface="Arial"/>
              <a:cs typeface="Arial"/>
              <a:sym typeface="Arial"/>
            </a:endParaRPr>
          </a:p>
        </p:txBody>
      </p:sp>
      <p:sp>
        <p:nvSpPr>
          <p:cNvPr id="346" name="Google Shape;346;p53"/>
          <p:cNvSpPr txBox="1">
            <a:spLocks noGrp="1"/>
          </p:cNvSpPr>
          <p:nvPr>
            <p:ph type="subTitle" idx="1"/>
          </p:nvPr>
        </p:nvSpPr>
        <p:spPr>
          <a:xfrm>
            <a:off x="311700" y="2823345"/>
            <a:ext cx="4242600" cy="82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accent5"/>
                </a:solidFill>
                <a:latin typeface="Raleway"/>
                <a:ea typeface="Raleway"/>
                <a:cs typeface="Raleway"/>
                <a:sym typeface="Raleway"/>
              </a:rPr>
              <a:t>Smanz, Jones, Roe</a:t>
            </a:r>
            <a:endParaRPr>
              <a:solidFill>
                <a:schemeClr val="accent5"/>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4"/>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Barry Smanz  Dodgeland</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400">
                <a:highlight>
                  <a:schemeClr val="dk1"/>
                </a:highlight>
                <a:latin typeface="Arial"/>
                <a:ea typeface="Arial"/>
                <a:cs typeface="Arial"/>
                <a:sym typeface="Arial"/>
              </a:rPr>
              <a:t>How do you get the athletes mentally and physically ready to race Sectional/State? What are your runners focusing on during these two weeks? What are you telling your athletes these two weeks?</a:t>
            </a:r>
            <a:endParaRPr sz="14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a:highlight>
                <a:schemeClr val="dk1"/>
              </a:highlight>
              <a:latin typeface="Arial"/>
              <a:ea typeface="Arial"/>
              <a:cs typeface="Arial"/>
              <a:sym typeface="Arial"/>
            </a:endParaRPr>
          </a:p>
        </p:txBody>
      </p:sp>
      <p:sp>
        <p:nvSpPr>
          <p:cNvPr id="352" name="Google Shape;352;p54"/>
          <p:cNvSpPr txBox="1">
            <a:spLocks noGrp="1"/>
          </p:cNvSpPr>
          <p:nvPr>
            <p:ph type="body" idx="1"/>
          </p:nvPr>
        </p:nvSpPr>
        <p:spPr>
          <a:xfrm>
            <a:off x="4644675" y="253389"/>
            <a:ext cx="4166400" cy="507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800" b="1">
                <a:solidFill>
                  <a:srgbClr val="222222"/>
                </a:solidFill>
                <a:latin typeface="Arial"/>
                <a:ea typeface="Arial"/>
                <a:cs typeface="Arial"/>
                <a:sym typeface="Arial"/>
              </a:rPr>
              <a:t>They must believe in our training program.</a:t>
            </a:r>
            <a:endParaRPr sz="1800" b="1">
              <a:solidFill>
                <a:srgbClr val="222222"/>
              </a:solidFill>
              <a:latin typeface="Arial"/>
              <a:ea typeface="Arial"/>
              <a:cs typeface="Arial"/>
              <a:sym typeface="Arial"/>
            </a:endParaRPr>
          </a:p>
          <a:p>
            <a:pPr marL="0" lvl="0" indent="0" algn="l" rtl="0">
              <a:spcBef>
                <a:spcPts val="1600"/>
              </a:spcBef>
              <a:spcAft>
                <a:spcPts val="0"/>
              </a:spcAft>
              <a:buClr>
                <a:srgbClr val="000000"/>
              </a:buClr>
              <a:buSzPts val="1100"/>
              <a:buFont typeface="Arial"/>
              <a:buNone/>
            </a:pPr>
            <a:r>
              <a:rPr lang="en" sz="1800" b="1">
                <a:solidFill>
                  <a:srgbClr val="222222"/>
                </a:solidFill>
                <a:latin typeface="Arial"/>
                <a:ea typeface="Arial"/>
                <a:cs typeface="Arial"/>
                <a:sym typeface="Arial"/>
              </a:rPr>
              <a:t>We keep emphasizing that their training program all season has prepared them for this experience.</a:t>
            </a:r>
            <a:endParaRPr sz="1800" b="1">
              <a:solidFill>
                <a:srgbClr val="222222"/>
              </a:solidFill>
              <a:latin typeface="Arial"/>
              <a:ea typeface="Arial"/>
              <a:cs typeface="Arial"/>
              <a:sym typeface="Arial"/>
            </a:endParaRPr>
          </a:p>
          <a:p>
            <a:pPr marL="0" lvl="0" indent="0" algn="l" rtl="0">
              <a:spcBef>
                <a:spcPts val="1600"/>
              </a:spcBef>
              <a:spcAft>
                <a:spcPts val="0"/>
              </a:spcAft>
              <a:buClr>
                <a:srgbClr val="000000"/>
              </a:buClr>
              <a:buSzPts val="1100"/>
              <a:buFont typeface="Arial"/>
              <a:buNone/>
            </a:pPr>
            <a:r>
              <a:rPr lang="en" sz="1800" b="1">
                <a:solidFill>
                  <a:srgbClr val="222222"/>
                </a:solidFill>
                <a:latin typeface="Arial"/>
                <a:ea typeface="Arial"/>
                <a:cs typeface="Arial"/>
                <a:sym typeface="Arial"/>
              </a:rPr>
              <a:t>It is just another race - must do same things that you have all season.</a:t>
            </a:r>
            <a:endParaRPr sz="1800" b="1">
              <a:solidFill>
                <a:srgbClr val="222222"/>
              </a:solidFill>
              <a:latin typeface="Arial"/>
              <a:ea typeface="Arial"/>
              <a:cs typeface="Arial"/>
              <a:sym typeface="Arial"/>
            </a:endParaRPr>
          </a:p>
          <a:p>
            <a:pPr marL="0" lvl="0" indent="0" algn="l" rtl="0">
              <a:spcBef>
                <a:spcPts val="1600"/>
              </a:spcBef>
              <a:spcAft>
                <a:spcPts val="0"/>
              </a:spcAft>
              <a:buClr>
                <a:srgbClr val="000000"/>
              </a:buClr>
              <a:buSzPts val="1100"/>
              <a:buFont typeface="Arial"/>
              <a:buNone/>
            </a:pPr>
            <a:r>
              <a:rPr lang="en" sz="1800" b="1">
                <a:solidFill>
                  <a:srgbClr val="222222"/>
                </a:solidFill>
                <a:latin typeface="Arial"/>
                <a:ea typeface="Arial"/>
                <a:cs typeface="Arial"/>
                <a:sym typeface="Arial"/>
              </a:rPr>
              <a:t>Don’t overthink.</a:t>
            </a:r>
            <a:endParaRPr sz="1800" b="1">
              <a:solidFill>
                <a:srgbClr val="222222"/>
              </a:solidFill>
              <a:latin typeface="Arial"/>
              <a:ea typeface="Arial"/>
              <a:cs typeface="Arial"/>
              <a:sym typeface="Arial"/>
            </a:endParaRPr>
          </a:p>
          <a:p>
            <a:pPr marL="0" lvl="0" indent="0" algn="l" rtl="0">
              <a:spcBef>
                <a:spcPts val="1600"/>
              </a:spcBef>
              <a:spcAft>
                <a:spcPts val="0"/>
              </a:spcAft>
              <a:buClr>
                <a:srgbClr val="000000"/>
              </a:buClr>
              <a:buSzPts val="1100"/>
              <a:buFont typeface="Arial"/>
              <a:buNone/>
            </a:pPr>
            <a:r>
              <a:rPr lang="en" sz="1800" b="1">
                <a:solidFill>
                  <a:srgbClr val="222222"/>
                </a:solidFill>
                <a:latin typeface="Arial"/>
                <a:ea typeface="Arial"/>
                <a:cs typeface="Arial"/>
                <a:sym typeface="Arial"/>
              </a:rPr>
              <a:t>Same things we focus on all year - hydration, diet, sleep.</a:t>
            </a:r>
            <a:endParaRPr sz="1800" b="1">
              <a:solidFill>
                <a:srgbClr val="222222"/>
              </a:solidFill>
              <a:latin typeface="Arial"/>
              <a:ea typeface="Arial"/>
              <a:cs typeface="Arial"/>
              <a:sym typeface="Arial"/>
            </a:endParaRPr>
          </a:p>
          <a:p>
            <a:pPr marL="0" lvl="0" indent="0" algn="l" rtl="0">
              <a:spcBef>
                <a:spcPts val="1600"/>
              </a:spcBef>
              <a:spcAft>
                <a:spcPts val="1600"/>
              </a:spcAft>
              <a:buClr>
                <a:srgbClr val="000000"/>
              </a:buClr>
              <a:buSzPts val="1100"/>
              <a:buFont typeface="Arial"/>
              <a:buNone/>
            </a:pPr>
            <a:r>
              <a:rPr lang="en" sz="1800" b="1">
                <a:solidFill>
                  <a:srgbClr val="222222"/>
                </a:solidFill>
                <a:latin typeface="Arial"/>
                <a:ea typeface="Arial"/>
                <a:cs typeface="Arial"/>
                <a:sym typeface="Arial"/>
              </a:rPr>
              <a:t>Be positive.</a:t>
            </a:r>
            <a:endParaRPr sz="1800" b="1">
              <a:solidFill>
                <a:srgbClr val="222222"/>
              </a:solidFill>
              <a:latin typeface="Arial"/>
              <a:ea typeface="Arial"/>
              <a:cs typeface="Arial"/>
              <a:sym typeface="Arial"/>
            </a:endParaRPr>
          </a:p>
        </p:txBody>
      </p:sp>
      <p:pic>
        <p:nvPicPr>
          <p:cNvPr id="353" name="Google Shape;353;p54"/>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5"/>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Thain Jones  Freedom</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400">
                <a:highlight>
                  <a:schemeClr val="dk1"/>
                </a:highlight>
                <a:latin typeface="Arial"/>
                <a:ea typeface="Arial"/>
                <a:cs typeface="Arial"/>
                <a:sym typeface="Arial"/>
              </a:rPr>
              <a:t>How do you get the athletes mentally and physically ready to race Sectional/State? What are your runners focusing on during these two weeks? What are you telling your athletes these two weeks?</a:t>
            </a:r>
            <a:endParaRPr sz="14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b="1">
              <a:highlight>
                <a:schemeClr val="dk1"/>
              </a:highlight>
              <a:latin typeface="Arial"/>
              <a:ea typeface="Arial"/>
              <a:cs typeface="Arial"/>
              <a:sym typeface="Arial"/>
            </a:endParaRPr>
          </a:p>
        </p:txBody>
      </p:sp>
      <p:sp>
        <p:nvSpPr>
          <p:cNvPr id="359" name="Google Shape;359;p55"/>
          <p:cNvSpPr txBox="1">
            <a:spLocks noGrp="1"/>
          </p:cNvSpPr>
          <p:nvPr>
            <p:ph type="body" idx="1"/>
          </p:nvPr>
        </p:nvSpPr>
        <p:spPr>
          <a:xfrm>
            <a:off x="4633825" y="48278"/>
            <a:ext cx="4166400" cy="54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800" b="1">
                <a:solidFill>
                  <a:srgbClr val="000000"/>
                </a:solidFill>
                <a:latin typeface="Arial"/>
                <a:ea typeface="Arial"/>
                <a:cs typeface="Arial"/>
                <a:sym typeface="Arial"/>
              </a:rPr>
              <a:t>They are told to trust their talent and training.</a:t>
            </a:r>
            <a:endParaRPr sz="1800" b="1">
              <a:solidFill>
                <a:srgbClr val="000000"/>
              </a:solidFill>
              <a:latin typeface="Arial"/>
              <a:ea typeface="Arial"/>
              <a:cs typeface="Arial"/>
              <a:sym typeface="Arial"/>
            </a:endParaRPr>
          </a:p>
          <a:p>
            <a:pPr marL="0" lvl="0" indent="0" algn="l" rtl="0">
              <a:spcBef>
                <a:spcPts val="1600"/>
              </a:spcBef>
              <a:spcAft>
                <a:spcPts val="0"/>
              </a:spcAft>
              <a:buClr>
                <a:srgbClr val="000000"/>
              </a:buClr>
              <a:buSzPts val="1100"/>
              <a:buFont typeface="Arial"/>
              <a:buNone/>
            </a:pPr>
            <a:r>
              <a:rPr lang="en" sz="1800" b="1">
                <a:solidFill>
                  <a:srgbClr val="000000"/>
                </a:solidFill>
                <a:latin typeface="Arial"/>
                <a:ea typeface="Arial"/>
                <a:cs typeface="Arial"/>
                <a:sym typeface="Arial"/>
              </a:rPr>
              <a:t>They do not have to be spectacular, just solid, like they were throughout the entire season.</a:t>
            </a:r>
            <a:endParaRPr sz="1800" b="1">
              <a:solidFill>
                <a:srgbClr val="000000"/>
              </a:solidFill>
              <a:latin typeface="Arial"/>
              <a:ea typeface="Arial"/>
              <a:cs typeface="Arial"/>
              <a:sym typeface="Arial"/>
            </a:endParaRPr>
          </a:p>
          <a:p>
            <a:pPr marL="0" lvl="0" indent="0" algn="l" rtl="0">
              <a:spcBef>
                <a:spcPts val="1600"/>
              </a:spcBef>
              <a:spcAft>
                <a:spcPts val="0"/>
              </a:spcAft>
              <a:buClr>
                <a:srgbClr val="000000"/>
              </a:buClr>
              <a:buSzPts val="1100"/>
              <a:buFont typeface="Arial"/>
              <a:buNone/>
            </a:pPr>
            <a:r>
              <a:rPr lang="en" sz="1800" b="1">
                <a:solidFill>
                  <a:srgbClr val="000000"/>
                </a:solidFill>
                <a:latin typeface="Arial"/>
                <a:ea typeface="Arial"/>
                <a:cs typeface="Arial"/>
                <a:sym typeface="Arial"/>
              </a:rPr>
              <a:t>Past success and experience at State is invaluable to their confidence and comfort level heading into the championship season.</a:t>
            </a:r>
            <a:endParaRPr sz="1800" b="1">
              <a:solidFill>
                <a:srgbClr val="000000"/>
              </a:solidFill>
              <a:latin typeface="Arial"/>
              <a:ea typeface="Arial"/>
              <a:cs typeface="Arial"/>
              <a:sym typeface="Arial"/>
            </a:endParaRPr>
          </a:p>
          <a:p>
            <a:pPr marL="0" lvl="0" indent="0" algn="l" rtl="0">
              <a:spcBef>
                <a:spcPts val="1600"/>
              </a:spcBef>
              <a:spcAft>
                <a:spcPts val="1600"/>
              </a:spcAft>
              <a:buClr>
                <a:srgbClr val="000000"/>
              </a:buClr>
              <a:buSzPts val="1100"/>
              <a:buFont typeface="Arial"/>
              <a:buNone/>
            </a:pPr>
            <a:r>
              <a:rPr lang="en" sz="1800" b="1">
                <a:solidFill>
                  <a:srgbClr val="000000"/>
                </a:solidFill>
                <a:latin typeface="Arial"/>
                <a:ea typeface="Arial"/>
                <a:cs typeface="Arial"/>
                <a:sym typeface="Arial"/>
              </a:rPr>
              <a:t>Remind them that this is a wonderful opportunity, enjoy and savor the experience, no matter the outcome.</a:t>
            </a:r>
            <a:endParaRPr sz="1800" b="1">
              <a:solidFill>
                <a:srgbClr val="000000"/>
              </a:solidFill>
              <a:latin typeface="Arial"/>
              <a:ea typeface="Arial"/>
              <a:cs typeface="Arial"/>
              <a:sym typeface="Arial"/>
            </a:endParaRPr>
          </a:p>
        </p:txBody>
      </p:sp>
      <p:pic>
        <p:nvPicPr>
          <p:cNvPr id="360" name="Google Shape;360;p55"/>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6"/>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Matt Roe </a:t>
            </a:r>
            <a:endParaRPr/>
          </a:p>
          <a:p>
            <a:pPr marL="0" lvl="0" indent="0" algn="l" rtl="0">
              <a:spcBef>
                <a:spcPts val="0"/>
              </a:spcBef>
              <a:spcAft>
                <a:spcPts val="0"/>
              </a:spcAft>
              <a:buNone/>
            </a:pPr>
            <a:r>
              <a:rPr lang="en"/>
              <a:t>Sun Prairie</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400">
                <a:highlight>
                  <a:schemeClr val="dk1"/>
                </a:highlight>
                <a:latin typeface="Arial"/>
                <a:ea typeface="Arial"/>
                <a:cs typeface="Arial"/>
                <a:sym typeface="Arial"/>
              </a:rPr>
              <a:t>How do you get the athletes mentally and physically ready to race Sectional/State? What are your runners focusing on during these two weeks? What are you telling your athletes these two weeks?</a:t>
            </a:r>
            <a:endParaRPr sz="14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b="1">
              <a:highlight>
                <a:schemeClr val="dk1"/>
              </a:highlight>
              <a:latin typeface="Arial"/>
              <a:ea typeface="Arial"/>
              <a:cs typeface="Arial"/>
              <a:sym typeface="Arial"/>
            </a:endParaRPr>
          </a:p>
        </p:txBody>
      </p:sp>
      <p:sp>
        <p:nvSpPr>
          <p:cNvPr id="366" name="Google Shape;366;p56"/>
          <p:cNvSpPr txBox="1">
            <a:spLocks noGrp="1"/>
          </p:cNvSpPr>
          <p:nvPr>
            <p:ph type="body" idx="1"/>
          </p:nvPr>
        </p:nvSpPr>
        <p:spPr>
          <a:xfrm>
            <a:off x="4655525" y="580500"/>
            <a:ext cx="4166400" cy="45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0000"/>
                </a:solidFill>
                <a:highlight>
                  <a:srgbClr val="FFFFFF"/>
                </a:highlight>
                <a:latin typeface="Arial"/>
                <a:ea typeface="Arial"/>
                <a:cs typeface="Arial"/>
                <a:sym typeface="Arial"/>
              </a:rPr>
              <a:t>-When the team has good cohesion, we like to talk about doing all you can for your teammates.  Our 2016 team really ran for each other.</a:t>
            </a:r>
            <a:endParaRPr sz="1800" b="1">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r>
              <a:rPr lang="en" sz="1800" b="1">
                <a:solidFill>
                  <a:srgbClr val="000000"/>
                </a:solidFill>
                <a:highlight>
                  <a:srgbClr val="FFFFFF"/>
                </a:highlight>
                <a:latin typeface="Arial"/>
                <a:ea typeface="Arial"/>
                <a:cs typeface="Arial"/>
                <a:sym typeface="Arial"/>
              </a:rPr>
              <a:t>- We talk about how the training is basically done at that point so they need to run smart at practice.  We’re just keeping them sharp for the big races.</a:t>
            </a:r>
            <a:endParaRPr sz="1800" b="1">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r>
              <a:rPr lang="en" sz="1800" b="1">
                <a:solidFill>
                  <a:srgbClr val="000000"/>
                </a:solidFill>
                <a:highlight>
                  <a:srgbClr val="FFFFFF"/>
                </a:highlight>
                <a:latin typeface="Arial"/>
                <a:ea typeface="Arial"/>
                <a:cs typeface="Arial"/>
                <a:sym typeface="Arial"/>
              </a:rPr>
              <a:t>-We continue our routines and team activities just as we did all season.  </a:t>
            </a:r>
            <a:endParaRPr sz="1800" b="1">
              <a:solidFill>
                <a:srgbClr val="000000"/>
              </a:solidFill>
              <a:highlight>
                <a:srgbClr val="FFFFFF"/>
              </a:highlight>
              <a:latin typeface="Arial"/>
              <a:ea typeface="Arial"/>
              <a:cs typeface="Arial"/>
              <a:sym typeface="Arial"/>
            </a:endParaRPr>
          </a:p>
        </p:txBody>
      </p:sp>
      <p:pic>
        <p:nvPicPr>
          <p:cNvPr id="367" name="Google Shape;367;p56"/>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00D5C0"/>
            </a:gs>
            <a:gs pos="100000">
              <a:srgbClr val="044F48"/>
            </a:gs>
          </a:gsLst>
          <a:path path="circle">
            <a:fillToRect l="50000" t="50000" r="50000" b="50000"/>
          </a:path>
          <a:tileRect/>
        </a:gradFill>
        <a:effectLst/>
      </p:bgPr>
    </p:bg>
    <p:spTree>
      <p:nvGrpSpPr>
        <p:cNvPr id="1" name="Shape 371"/>
        <p:cNvGrpSpPr/>
        <p:nvPr/>
      </p:nvGrpSpPr>
      <p:grpSpPr>
        <a:xfrm>
          <a:off x="0" y="0"/>
          <a:ext cx="0" cy="0"/>
          <a:chOff x="0" y="0"/>
          <a:chExt cx="0" cy="0"/>
        </a:xfrm>
      </p:grpSpPr>
      <p:sp>
        <p:nvSpPr>
          <p:cNvPr id="372" name="Google Shape;372;p57"/>
          <p:cNvSpPr txBox="1">
            <a:spLocks noGrp="1"/>
          </p:cNvSpPr>
          <p:nvPr>
            <p:ph type="ctrTitle"/>
          </p:nvPr>
        </p:nvSpPr>
        <p:spPr>
          <a:xfrm>
            <a:off x="311700" y="599694"/>
            <a:ext cx="8520600" cy="1632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solidFill>
                  <a:srgbClr val="000000"/>
                </a:solidFill>
                <a:highlight>
                  <a:srgbClr val="FFFFFF"/>
                </a:highlight>
                <a:latin typeface="Arial"/>
                <a:ea typeface="Arial"/>
                <a:cs typeface="Arial"/>
                <a:sym typeface="Arial"/>
              </a:rPr>
              <a:t>Do you have your JV runners continue to train with your varsity athletes AFTER the JV team’s last race (during the week of sectionals and state)? If so, how many JV athletes and what do you have them doing during this time? </a:t>
            </a:r>
            <a:endParaRPr sz="1800" b="1">
              <a:solidFill>
                <a:srgbClr val="000000"/>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r>
              <a:rPr lang="en" sz="1800" b="1">
                <a:solidFill>
                  <a:srgbClr val="000000"/>
                </a:solidFill>
                <a:highlight>
                  <a:srgbClr val="FFFF00"/>
                </a:highlight>
                <a:latin typeface="Arial"/>
                <a:ea typeface="Arial"/>
                <a:cs typeface="Arial"/>
                <a:sym typeface="Arial"/>
              </a:rPr>
              <a:t>BOYS COACHES ONLY</a:t>
            </a:r>
            <a:endParaRPr sz="1800" b="1">
              <a:solidFill>
                <a:srgbClr val="000000"/>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sz="1800" b="1">
              <a:solidFill>
                <a:srgbClr val="000000"/>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sz="1800" b="1">
              <a:solidFill>
                <a:srgbClr val="000000"/>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sz="2400" b="1">
              <a:solidFill>
                <a:srgbClr val="000000"/>
              </a:solidFill>
              <a:highlight>
                <a:schemeClr val="lt1"/>
              </a:highlight>
              <a:latin typeface="Arial"/>
              <a:ea typeface="Arial"/>
              <a:cs typeface="Arial"/>
              <a:sym typeface="Arial"/>
            </a:endParaRPr>
          </a:p>
        </p:txBody>
      </p:sp>
      <p:sp>
        <p:nvSpPr>
          <p:cNvPr id="373" name="Google Shape;373;p57"/>
          <p:cNvSpPr txBox="1">
            <a:spLocks noGrp="1"/>
          </p:cNvSpPr>
          <p:nvPr>
            <p:ph type="subTitle" idx="1"/>
          </p:nvPr>
        </p:nvSpPr>
        <p:spPr>
          <a:xfrm>
            <a:off x="311700" y="2823345"/>
            <a:ext cx="4242600" cy="82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accent5"/>
                </a:solidFill>
                <a:latin typeface="Arial"/>
                <a:ea typeface="Arial"/>
                <a:cs typeface="Arial"/>
                <a:sym typeface="Arial"/>
              </a:rPr>
              <a:t>Finnel, Dietrich, Husmoen</a:t>
            </a:r>
            <a:endParaRPr>
              <a:solidFill>
                <a:schemeClr val="accent5"/>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8"/>
          <p:cNvSpPr txBox="1">
            <a:spLocks noGrp="1"/>
          </p:cNvSpPr>
          <p:nvPr>
            <p:ph type="title"/>
          </p:nvPr>
        </p:nvSpPr>
        <p:spPr>
          <a:xfrm>
            <a:off x="392775" y="518889"/>
            <a:ext cx="3625500" cy="174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Brian Finnel</a:t>
            </a:r>
            <a:endParaRPr/>
          </a:p>
          <a:p>
            <a:pPr marL="0" lvl="0" indent="0" algn="l" rtl="0">
              <a:spcBef>
                <a:spcPts val="0"/>
              </a:spcBef>
              <a:spcAft>
                <a:spcPts val="0"/>
              </a:spcAft>
              <a:buNone/>
            </a:pPr>
            <a:r>
              <a:rPr lang="en"/>
              <a:t>Middleton</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200">
                <a:highlight>
                  <a:schemeClr val="dk1"/>
                </a:highlight>
                <a:latin typeface="Arial"/>
                <a:ea typeface="Arial"/>
                <a:cs typeface="Arial"/>
                <a:sym typeface="Arial"/>
              </a:rPr>
              <a:t>Do you have your JV runners continue to train with your varsity athletes AFTER the JV team’s last race (during the week of sectionals and state)? If so, how many JV athletes and what do you have them doing during this time?</a:t>
            </a:r>
            <a:r>
              <a:rPr lang="en" sz="1800" b="1">
                <a:solidFill>
                  <a:srgbClr val="000000"/>
                </a:solidFill>
                <a:highlight>
                  <a:srgbClr val="FFFFFF"/>
                </a:highlight>
                <a:latin typeface="Arial"/>
                <a:ea typeface="Arial"/>
                <a:cs typeface="Arial"/>
                <a:sym typeface="Arial"/>
              </a:rPr>
              <a:t> </a:t>
            </a:r>
            <a:endParaRPr sz="1200">
              <a:highlight>
                <a:schemeClr val="dk1"/>
              </a:highlight>
            </a:endParaRPr>
          </a:p>
        </p:txBody>
      </p:sp>
      <p:sp>
        <p:nvSpPr>
          <p:cNvPr id="379" name="Google Shape;379;p58"/>
          <p:cNvSpPr txBox="1">
            <a:spLocks noGrp="1"/>
          </p:cNvSpPr>
          <p:nvPr>
            <p:ph type="body" idx="1"/>
          </p:nvPr>
        </p:nvSpPr>
        <p:spPr>
          <a:xfrm>
            <a:off x="4876800" y="156861"/>
            <a:ext cx="3846300" cy="458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000000"/>
                </a:solidFill>
                <a:highlight>
                  <a:srgbClr val="FFFFFF"/>
                </a:highlight>
                <a:latin typeface="Arial"/>
                <a:ea typeface="Arial"/>
                <a:cs typeface="Arial"/>
                <a:sym typeface="Arial"/>
              </a:rPr>
              <a:t>I take 2 or 3 alternates for Sectionals/State roster, but in 2017 we also had four others come to practice and train for NXR most days. The less chaos/distractions, the better. </a:t>
            </a:r>
            <a:endParaRPr sz="2400" b="1">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endParaRPr sz="1800" b="1">
              <a:solidFill>
                <a:srgbClr val="000000"/>
              </a:solidFill>
              <a:highlight>
                <a:srgbClr val="FFFFFF"/>
              </a:highlight>
              <a:latin typeface="Arial"/>
              <a:ea typeface="Arial"/>
              <a:cs typeface="Arial"/>
              <a:sym typeface="Arial"/>
            </a:endParaRPr>
          </a:p>
        </p:txBody>
      </p:sp>
      <p:pic>
        <p:nvPicPr>
          <p:cNvPr id="380" name="Google Shape;380;p58"/>
          <p:cNvPicPr preferRelativeResize="0"/>
          <p:nvPr/>
        </p:nvPicPr>
        <p:blipFill>
          <a:blip r:embed="rId3">
            <a:alphaModFix/>
          </a:blip>
          <a:stretch>
            <a:fillRect/>
          </a:stretch>
        </p:blipFill>
        <p:spPr>
          <a:xfrm>
            <a:off x="3065725" y="690028"/>
            <a:ext cx="952500" cy="9525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9"/>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Bill Dietrich  Valders</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200">
                <a:highlight>
                  <a:schemeClr val="dk1"/>
                </a:highlight>
                <a:latin typeface="Arial"/>
                <a:ea typeface="Arial"/>
                <a:cs typeface="Arial"/>
                <a:sym typeface="Arial"/>
              </a:rPr>
              <a:t>Do you have your JV runners continue to train with your varsity athletes AFTER the JV team’s last race (during the week of sectionals and state)? If so, how many JV athletes and what do you have them doing during this time?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86" name="Google Shape;386;p59"/>
          <p:cNvSpPr txBox="1">
            <a:spLocks noGrp="1"/>
          </p:cNvSpPr>
          <p:nvPr>
            <p:ph type="body" idx="1"/>
          </p:nvPr>
        </p:nvSpPr>
        <p:spPr>
          <a:xfrm>
            <a:off x="4644675" y="556583"/>
            <a:ext cx="4166400" cy="45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000000"/>
                </a:solidFill>
                <a:latin typeface="Arial"/>
                <a:ea typeface="Arial"/>
                <a:cs typeface="Arial"/>
                <a:sym typeface="Arial"/>
              </a:rPr>
              <a:t>JV girls and guys as they have time will run with the team that is going on. We do have 4 alternates that will stay in shape in case they are needed.</a:t>
            </a:r>
            <a:endParaRPr sz="2400" b="1">
              <a:solidFill>
                <a:srgbClr val="000000"/>
              </a:solidFill>
              <a:latin typeface="Arial"/>
              <a:ea typeface="Arial"/>
              <a:cs typeface="Arial"/>
              <a:sym typeface="Arial"/>
            </a:endParaRPr>
          </a:p>
          <a:p>
            <a:pPr marL="0" lvl="0" indent="0" algn="l" rtl="0">
              <a:spcBef>
                <a:spcPts val="0"/>
              </a:spcBef>
              <a:spcAft>
                <a:spcPts val="0"/>
              </a:spcAft>
              <a:buNone/>
            </a:pPr>
            <a:endParaRPr sz="2400" b="1">
              <a:solidFill>
                <a:srgbClr val="000000"/>
              </a:solidFill>
              <a:latin typeface="Arial"/>
              <a:ea typeface="Arial"/>
              <a:cs typeface="Arial"/>
              <a:sym typeface="Arial"/>
            </a:endParaRPr>
          </a:p>
        </p:txBody>
      </p:sp>
      <p:pic>
        <p:nvPicPr>
          <p:cNvPr id="387" name="Google Shape;387;p59"/>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0"/>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Ingrid Husmoen  Durand</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200">
                <a:highlight>
                  <a:schemeClr val="dk1"/>
                </a:highlight>
                <a:latin typeface="Arial"/>
                <a:ea typeface="Arial"/>
                <a:cs typeface="Arial"/>
                <a:sym typeface="Arial"/>
              </a:rPr>
              <a:t>Do you have your JV runners continue to train with your varsity athletes AFTER the JV team’s last race (during the week of sectionals and state)? If so, how many JV athletes and what do you have them doing during this time?</a:t>
            </a:r>
            <a:endParaRPr/>
          </a:p>
        </p:txBody>
      </p:sp>
      <p:sp>
        <p:nvSpPr>
          <p:cNvPr id="393" name="Google Shape;393;p60"/>
          <p:cNvSpPr txBox="1">
            <a:spLocks noGrp="1"/>
          </p:cNvSpPr>
          <p:nvPr>
            <p:ph type="body" idx="1"/>
          </p:nvPr>
        </p:nvSpPr>
        <p:spPr>
          <a:xfrm>
            <a:off x="4644675" y="386139"/>
            <a:ext cx="4166400" cy="5019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rgbClr val="000000"/>
              </a:buClr>
              <a:buSzPts val="1100"/>
              <a:buFont typeface="Arial"/>
              <a:buNone/>
            </a:pPr>
            <a:r>
              <a:rPr lang="en" sz="2400" b="1">
                <a:solidFill>
                  <a:srgbClr val="000000"/>
                </a:solidFill>
                <a:latin typeface="Arial"/>
                <a:ea typeface="Arial"/>
                <a:cs typeface="Arial"/>
                <a:sym typeface="Arial"/>
              </a:rPr>
              <a:t>We didn’t have any JV runners that year …. 7 boys out for XC. If we have JV, I require at least one or two to practice, and make it optional for the others.</a:t>
            </a:r>
            <a:endParaRPr sz="2400" b="1">
              <a:solidFill>
                <a:srgbClr val="000000"/>
              </a:solidFill>
              <a:latin typeface="Arial"/>
              <a:ea typeface="Arial"/>
              <a:cs typeface="Arial"/>
              <a:sym typeface="Arial"/>
            </a:endParaRPr>
          </a:p>
        </p:txBody>
      </p:sp>
      <p:pic>
        <p:nvPicPr>
          <p:cNvPr id="394" name="Google Shape;394;p60"/>
          <p:cNvPicPr preferRelativeResize="0"/>
          <p:nvPr/>
        </p:nvPicPr>
        <p:blipFill>
          <a:blip r:embed="rId3">
            <a:alphaModFix/>
          </a:blip>
          <a:stretch>
            <a:fillRect/>
          </a:stretch>
        </p:blipFill>
        <p:spPr>
          <a:xfrm>
            <a:off x="3261175" y="723500"/>
            <a:ext cx="952500" cy="9525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1"/>
          <p:cNvSpPr txBox="1">
            <a:spLocks noGrp="1"/>
          </p:cNvSpPr>
          <p:nvPr>
            <p:ph type="title"/>
          </p:nvPr>
        </p:nvSpPr>
        <p:spPr>
          <a:xfrm>
            <a:off x="311725" y="556583"/>
            <a:ext cx="8520600" cy="69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The number of JV runners that train the week of state. </a:t>
            </a:r>
            <a:endParaRPr sz="2400"/>
          </a:p>
        </p:txBody>
      </p:sp>
      <p:sp>
        <p:nvSpPr>
          <p:cNvPr id="400" name="Google Shape;400;p61"/>
          <p:cNvSpPr txBox="1">
            <a:spLocks noGrp="1"/>
          </p:cNvSpPr>
          <p:nvPr>
            <p:ph type="body" idx="1"/>
          </p:nvPr>
        </p:nvSpPr>
        <p:spPr>
          <a:xfrm>
            <a:off x="311700" y="1673000"/>
            <a:ext cx="3999900" cy="341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Arial"/>
                <a:ea typeface="Arial"/>
                <a:cs typeface="Arial"/>
                <a:sym typeface="Arial"/>
              </a:rPr>
              <a:t>Finnel - 2 - 4 additional runners</a:t>
            </a:r>
            <a:endParaRPr sz="1800">
              <a:latin typeface="Arial"/>
              <a:ea typeface="Arial"/>
              <a:cs typeface="Arial"/>
              <a:sym typeface="Arial"/>
            </a:endParaRPr>
          </a:p>
          <a:p>
            <a:pPr marL="0" lvl="0" indent="0" algn="l" rtl="0">
              <a:spcBef>
                <a:spcPts val="1600"/>
              </a:spcBef>
              <a:spcAft>
                <a:spcPts val="0"/>
              </a:spcAft>
              <a:buNone/>
            </a:pPr>
            <a:r>
              <a:rPr lang="en" sz="1800">
                <a:latin typeface="Arial"/>
                <a:ea typeface="Arial"/>
                <a:cs typeface="Arial"/>
                <a:sym typeface="Arial"/>
              </a:rPr>
              <a:t>Dietrich - 4 additional runners (more it they have time)</a:t>
            </a:r>
            <a:endParaRPr sz="1800">
              <a:latin typeface="Arial"/>
              <a:ea typeface="Arial"/>
              <a:cs typeface="Arial"/>
              <a:sym typeface="Arial"/>
            </a:endParaRPr>
          </a:p>
          <a:p>
            <a:pPr marL="0" lvl="0" indent="0" algn="l" rtl="0">
              <a:spcBef>
                <a:spcPts val="1600"/>
              </a:spcBef>
              <a:spcAft>
                <a:spcPts val="0"/>
              </a:spcAft>
              <a:buNone/>
            </a:pPr>
            <a:r>
              <a:rPr lang="en" sz="1800">
                <a:latin typeface="Arial"/>
                <a:ea typeface="Arial"/>
                <a:cs typeface="Arial"/>
                <a:sym typeface="Arial"/>
              </a:rPr>
              <a:t>Husmoen - Only had 7 runners on the team</a:t>
            </a:r>
            <a:endParaRPr sz="1800">
              <a:latin typeface="Arial"/>
              <a:ea typeface="Arial"/>
              <a:cs typeface="Arial"/>
              <a:sym typeface="Arial"/>
            </a:endParaRPr>
          </a:p>
          <a:p>
            <a:pPr marL="0" lvl="0" indent="0" algn="l" rtl="0">
              <a:spcBef>
                <a:spcPts val="1600"/>
              </a:spcBef>
              <a:spcAft>
                <a:spcPts val="1600"/>
              </a:spcAft>
              <a:buNone/>
            </a:pPr>
            <a:endParaRPr sz="1800">
              <a:latin typeface="Arial"/>
              <a:ea typeface="Arial"/>
              <a:cs typeface="Arial"/>
              <a:sym typeface="Arial"/>
            </a:endParaRPr>
          </a:p>
        </p:txBody>
      </p:sp>
      <p:sp>
        <p:nvSpPr>
          <p:cNvPr id="401" name="Google Shape;401;p61"/>
          <p:cNvSpPr txBox="1">
            <a:spLocks noGrp="1"/>
          </p:cNvSpPr>
          <p:nvPr>
            <p:ph type="body" idx="2"/>
          </p:nvPr>
        </p:nvSpPr>
        <p:spPr>
          <a:xfrm>
            <a:off x="4832400" y="1673000"/>
            <a:ext cx="3999900" cy="341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Arial"/>
                <a:ea typeface="Arial"/>
                <a:cs typeface="Arial"/>
                <a:sym typeface="Arial"/>
              </a:rPr>
              <a:t>Roe - 2 additional runners</a:t>
            </a:r>
            <a:endParaRPr sz="1800">
              <a:latin typeface="Arial"/>
              <a:ea typeface="Arial"/>
              <a:cs typeface="Arial"/>
              <a:sym typeface="Arial"/>
            </a:endParaRPr>
          </a:p>
          <a:p>
            <a:pPr marL="0" lvl="0" indent="0" algn="l" rtl="0">
              <a:spcBef>
                <a:spcPts val="1600"/>
              </a:spcBef>
              <a:spcAft>
                <a:spcPts val="0"/>
              </a:spcAft>
              <a:buNone/>
            </a:pPr>
            <a:r>
              <a:rPr lang="en" sz="1800">
                <a:latin typeface="Arial"/>
                <a:ea typeface="Arial"/>
                <a:cs typeface="Arial"/>
                <a:sym typeface="Arial"/>
              </a:rPr>
              <a:t>Jones - No more than 3 additional runners</a:t>
            </a:r>
            <a:endParaRPr sz="1800">
              <a:latin typeface="Arial"/>
              <a:ea typeface="Arial"/>
              <a:cs typeface="Arial"/>
              <a:sym typeface="Arial"/>
            </a:endParaRPr>
          </a:p>
          <a:p>
            <a:pPr marL="0" lvl="0" indent="0" algn="l" rtl="0">
              <a:spcBef>
                <a:spcPts val="1600"/>
              </a:spcBef>
              <a:spcAft>
                <a:spcPts val="0"/>
              </a:spcAft>
              <a:buNone/>
            </a:pPr>
            <a:r>
              <a:rPr lang="en" sz="1800">
                <a:latin typeface="Arial"/>
                <a:ea typeface="Arial"/>
                <a:cs typeface="Arial"/>
                <a:sym typeface="Arial"/>
              </a:rPr>
              <a:t>Smanz - Only had 7 runners on the team</a:t>
            </a:r>
            <a:endParaRPr sz="1800">
              <a:latin typeface="Arial"/>
              <a:ea typeface="Arial"/>
              <a:cs typeface="Arial"/>
              <a:sym typeface="Arial"/>
            </a:endParaRPr>
          </a:p>
          <a:p>
            <a:pPr marL="0" lvl="0" indent="0" algn="l" rtl="0">
              <a:spcBef>
                <a:spcPts val="1600"/>
              </a:spcBef>
              <a:spcAft>
                <a:spcPts val="0"/>
              </a:spcAft>
              <a:buNone/>
            </a:pPr>
            <a:endParaRPr sz="1800">
              <a:latin typeface="Arial"/>
              <a:ea typeface="Arial"/>
              <a:cs typeface="Arial"/>
              <a:sym typeface="Arial"/>
            </a:endParaRPr>
          </a:p>
          <a:p>
            <a:pPr marL="0" lvl="0" indent="0" algn="l" rtl="0">
              <a:spcBef>
                <a:spcPts val="1600"/>
              </a:spcBef>
              <a:spcAft>
                <a:spcPts val="1600"/>
              </a:spcAft>
              <a:buNone/>
            </a:pPr>
            <a:endParaRPr sz="18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Brian Finnel  Middleton</a:t>
            </a:r>
            <a:endParaRPr/>
          </a:p>
          <a:p>
            <a:pPr marL="0" lvl="0" indent="0" algn="l" rtl="0">
              <a:spcBef>
                <a:spcPts val="0"/>
              </a:spcBef>
              <a:spcAft>
                <a:spcPts val="0"/>
              </a:spcAft>
              <a:buNone/>
            </a:pPr>
            <a:endParaRPr/>
          </a:p>
          <a:p>
            <a:pPr marL="0" lvl="0" indent="0" algn="l" rtl="0">
              <a:spcBef>
                <a:spcPts val="0"/>
              </a:spcBef>
              <a:spcAft>
                <a:spcPts val="0"/>
              </a:spcAft>
              <a:buClr>
                <a:srgbClr val="000000"/>
              </a:buClr>
              <a:buSzPts val="1100"/>
              <a:buFont typeface="Arial"/>
              <a:buNone/>
            </a:pPr>
            <a:r>
              <a:rPr lang="en" sz="1200">
                <a:highlight>
                  <a:schemeClr val="dk1"/>
                </a:highlight>
                <a:latin typeface="Arial"/>
                <a:ea typeface="Arial"/>
                <a:cs typeface="Arial"/>
                <a:sym typeface="Arial"/>
              </a:rPr>
              <a:t>How many total races do you have your varsity runners race during the cross country season?  Are any of these races run “easy”? How many of these races are considered “key” races?</a:t>
            </a:r>
            <a:endParaRPr sz="1200">
              <a:highlight>
                <a:schemeClr val="dk1"/>
              </a:highlight>
            </a:endParaRPr>
          </a:p>
        </p:txBody>
      </p:sp>
      <p:sp>
        <p:nvSpPr>
          <p:cNvPr id="95" name="Google Shape;95;p17"/>
          <p:cNvSpPr txBox="1">
            <a:spLocks noGrp="1"/>
          </p:cNvSpPr>
          <p:nvPr>
            <p:ph type="body" idx="1"/>
          </p:nvPr>
        </p:nvSpPr>
        <p:spPr>
          <a:xfrm>
            <a:off x="4644675" y="556583"/>
            <a:ext cx="4166400" cy="4554000"/>
          </a:xfrm>
          <a:prstGeom prst="rect">
            <a:avLst/>
          </a:prstGeom>
        </p:spPr>
        <p:txBody>
          <a:bodyPr spcFirstLastPara="1" wrap="square" lIns="91425" tIns="91425" rIns="91425" bIns="91425" anchor="t" anchorCtr="0">
            <a:noAutofit/>
          </a:bodyPr>
          <a:lstStyle/>
          <a:p>
            <a:pPr marL="0" lvl="0" indent="0" algn="l" rtl="0">
              <a:lnSpc>
                <a:spcPct val="138000"/>
              </a:lnSpc>
              <a:spcBef>
                <a:spcPts val="0"/>
              </a:spcBef>
              <a:spcAft>
                <a:spcPts val="0"/>
              </a:spcAft>
              <a:buNone/>
            </a:pPr>
            <a:r>
              <a:rPr lang="en" sz="2400" b="1">
                <a:solidFill>
                  <a:srgbClr val="000000"/>
                </a:solidFill>
                <a:latin typeface="Arial"/>
                <a:ea typeface="Arial"/>
                <a:cs typeface="Arial"/>
                <a:sym typeface="Arial"/>
              </a:rPr>
              <a:t>2017: Six races. </a:t>
            </a:r>
            <a:endParaRPr sz="2400" b="1">
              <a:solidFill>
                <a:srgbClr val="000000"/>
              </a:solidFill>
              <a:latin typeface="Arial"/>
              <a:ea typeface="Arial"/>
              <a:cs typeface="Arial"/>
              <a:sym typeface="Arial"/>
            </a:endParaRPr>
          </a:p>
          <a:p>
            <a:pPr marL="0" lvl="0" indent="0" algn="l" rtl="0">
              <a:lnSpc>
                <a:spcPct val="138000"/>
              </a:lnSpc>
              <a:spcBef>
                <a:spcPts val="0"/>
              </a:spcBef>
              <a:spcAft>
                <a:spcPts val="0"/>
              </a:spcAft>
              <a:buClr>
                <a:srgbClr val="000000"/>
              </a:buClr>
              <a:buSzPts val="1100"/>
              <a:buFont typeface="Arial"/>
              <a:buNone/>
            </a:pPr>
            <a:r>
              <a:rPr lang="en" sz="2400" b="1">
                <a:solidFill>
                  <a:srgbClr val="000000"/>
                </a:solidFill>
                <a:latin typeface="Arial"/>
                <a:ea typeface="Arial"/>
                <a:cs typeface="Arial"/>
                <a:sym typeface="Arial"/>
              </a:rPr>
              <a:t>Griak is a good test along with Arrowhead early on. </a:t>
            </a:r>
            <a:endParaRPr sz="2400" b="1">
              <a:solidFill>
                <a:srgbClr val="000000"/>
              </a:solidFill>
              <a:latin typeface="Arial"/>
              <a:ea typeface="Arial"/>
              <a:cs typeface="Arial"/>
              <a:sym typeface="Arial"/>
            </a:endParaRPr>
          </a:p>
          <a:p>
            <a:pPr marL="0" lvl="0" indent="0" algn="l" rtl="0">
              <a:lnSpc>
                <a:spcPct val="138000"/>
              </a:lnSpc>
              <a:spcBef>
                <a:spcPts val="0"/>
              </a:spcBef>
              <a:spcAft>
                <a:spcPts val="0"/>
              </a:spcAft>
              <a:buClr>
                <a:srgbClr val="000000"/>
              </a:buClr>
              <a:buSzPts val="1100"/>
              <a:buFont typeface="Arial"/>
              <a:buNone/>
            </a:pPr>
            <a:r>
              <a:rPr lang="en" sz="2400" b="1">
                <a:solidFill>
                  <a:srgbClr val="000000"/>
                </a:solidFill>
                <a:latin typeface="Arial"/>
                <a:ea typeface="Arial"/>
                <a:cs typeface="Arial"/>
                <a:sym typeface="Arial"/>
              </a:rPr>
              <a:t>NXR was 7th and NXN was the 8th race.</a:t>
            </a:r>
            <a:endParaRPr sz="2400" b="1">
              <a:solidFill>
                <a:srgbClr val="000000"/>
              </a:solidFill>
              <a:latin typeface="Arial"/>
              <a:ea typeface="Arial"/>
              <a:cs typeface="Arial"/>
              <a:sym typeface="Arial"/>
            </a:endParaRPr>
          </a:p>
          <a:p>
            <a:pPr marL="0" lvl="0" indent="0" algn="l" rtl="0">
              <a:spcBef>
                <a:spcPts val="0"/>
              </a:spcBef>
              <a:spcAft>
                <a:spcPts val="1600"/>
              </a:spcAft>
              <a:buNone/>
            </a:pPr>
            <a:endParaRPr/>
          </a:p>
        </p:txBody>
      </p:sp>
      <p:pic>
        <p:nvPicPr>
          <p:cNvPr id="96" name="Google Shape;96;p17"/>
          <p:cNvPicPr preferRelativeResize="0"/>
          <p:nvPr/>
        </p:nvPicPr>
        <p:blipFill>
          <a:blip r:embed="rId3">
            <a:alphaModFix/>
          </a:blip>
          <a:stretch>
            <a:fillRect/>
          </a:stretch>
        </p:blipFill>
        <p:spPr>
          <a:xfrm>
            <a:off x="3065725" y="690028"/>
            <a:ext cx="952500" cy="9525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05"/>
        <p:cNvGrpSpPr/>
        <p:nvPr/>
      </p:nvGrpSpPr>
      <p:grpSpPr>
        <a:xfrm>
          <a:off x="0" y="0"/>
          <a:ext cx="0" cy="0"/>
          <a:chOff x="0" y="0"/>
          <a:chExt cx="0" cy="0"/>
        </a:xfrm>
      </p:grpSpPr>
      <p:sp>
        <p:nvSpPr>
          <p:cNvPr id="406" name="Google Shape;406;p62"/>
          <p:cNvSpPr txBox="1">
            <a:spLocks noGrp="1"/>
          </p:cNvSpPr>
          <p:nvPr>
            <p:ph type="ctrTitle"/>
          </p:nvPr>
        </p:nvSpPr>
        <p:spPr>
          <a:xfrm>
            <a:off x="311700" y="599694"/>
            <a:ext cx="8520600" cy="1425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00"/>
                </a:solidFill>
                <a:highlight>
                  <a:srgbClr val="FFFFFF"/>
                </a:highlight>
                <a:latin typeface="Arial"/>
                <a:ea typeface="Arial"/>
                <a:cs typeface="Arial"/>
                <a:sym typeface="Arial"/>
              </a:rPr>
              <a:t>Do you train through conference?  How important is the conference meet to you compared to Sectionals?</a:t>
            </a:r>
            <a:endParaRPr sz="2400" b="1">
              <a:solidFill>
                <a:srgbClr val="000000"/>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sz="1200">
              <a:solidFill>
                <a:srgbClr val="000000"/>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sz="2400" b="1">
              <a:solidFill>
                <a:srgbClr val="000000"/>
              </a:solidFill>
              <a:latin typeface="Arial"/>
              <a:ea typeface="Arial"/>
              <a:cs typeface="Arial"/>
              <a:sym typeface="Arial"/>
            </a:endParaRPr>
          </a:p>
        </p:txBody>
      </p:sp>
      <p:sp>
        <p:nvSpPr>
          <p:cNvPr id="407" name="Google Shape;407;p62"/>
          <p:cNvSpPr txBox="1">
            <a:spLocks noGrp="1"/>
          </p:cNvSpPr>
          <p:nvPr>
            <p:ph type="subTitle" idx="1"/>
          </p:nvPr>
        </p:nvSpPr>
        <p:spPr>
          <a:xfrm>
            <a:off x="311700" y="2968122"/>
            <a:ext cx="4242600" cy="82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accent5"/>
                </a:solidFill>
                <a:latin typeface="Arial"/>
                <a:ea typeface="Arial"/>
                <a:cs typeface="Arial"/>
                <a:sym typeface="Arial"/>
              </a:rPr>
              <a:t>Finnel, Dietrich, Husmoen, Roe, Jones, Smanz </a:t>
            </a:r>
            <a:endParaRPr sz="1800" b="1">
              <a:solidFill>
                <a:schemeClr val="accent5"/>
              </a:solidFill>
              <a:latin typeface="Arial"/>
              <a:ea typeface="Arial"/>
              <a:cs typeface="Arial"/>
              <a:sym typeface="Arial"/>
            </a:endParaRPr>
          </a:p>
          <a:p>
            <a:pPr marL="0" lvl="0" indent="0" algn="l" rtl="0">
              <a:spcBef>
                <a:spcPts val="0"/>
              </a:spcBef>
              <a:spcAft>
                <a:spcPts val="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3"/>
          <p:cNvSpPr txBox="1">
            <a:spLocks noGrp="1"/>
          </p:cNvSpPr>
          <p:nvPr>
            <p:ph type="title"/>
          </p:nvPr>
        </p:nvSpPr>
        <p:spPr>
          <a:xfrm>
            <a:off x="392775" y="518889"/>
            <a:ext cx="3625500" cy="174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Brian Finnel</a:t>
            </a:r>
            <a:endParaRPr/>
          </a:p>
          <a:p>
            <a:pPr marL="0" lvl="0" indent="0" algn="l" rtl="0">
              <a:spcBef>
                <a:spcPts val="0"/>
              </a:spcBef>
              <a:spcAft>
                <a:spcPts val="0"/>
              </a:spcAft>
              <a:buNone/>
            </a:pPr>
            <a:r>
              <a:rPr lang="en"/>
              <a:t>Middleton</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400">
                <a:highlight>
                  <a:schemeClr val="dk1"/>
                </a:highlight>
                <a:latin typeface="Arial"/>
                <a:ea typeface="Arial"/>
                <a:cs typeface="Arial"/>
                <a:sym typeface="Arial"/>
              </a:rPr>
              <a:t>Do you train through conference?  How important is the conference meet to you compared to Sectionals?</a:t>
            </a:r>
            <a:endParaRPr sz="1400">
              <a:highlight>
                <a:schemeClr val="dk1"/>
              </a:highlight>
            </a:endParaRPr>
          </a:p>
        </p:txBody>
      </p:sp>
      <p:sp>
        <p:nvSpPr>
          <p:cNvPr id="413" name="Google Shape;413;p63"/>
          <p:cNvSpPr txBox="1">
            <a:spLocks noGrp="1"/>
          </p:cNvSpPr>
          <p:nvPr>
            <p:ph type="body" idx="1"/>
          </p:nvPr>
        </p:nvSpPr>
        <p:spPr>
          <a:xfrm>
            <a:off x="4876800" y="156861"/>
            <a:ext cx="3846300" cy="458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000000"/>
                </a:solidFill>
                <a:highlight>
                  <a:srgbClr val="FFFFFF"/>
                </a:highlight>
                <a:latin typeface="Arial"/>
                <a:ea typeface="Arial"/>
                <a:cs typeface="Arial"/>
                <a:sym typeface="Arial"/>
              </a:rPr>
              <a:t>Yes, we train through conference and conference was more important than Sectionals. The Big 8 is always loaded, with 4, sometimes 5 teams ranked in the top 20. Conference is a good check point for us. </a:t>
            </a:r>
            <a:endParaRPr sz="2400" b="1">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endParaRPr sz="2400" b="1">
              <a:solidFill>
                <a:srgbClr val="000000"/>
              </a:solidFill>
              <a:highlight>
                <a:srgbClr val="FFFFFF"/>
              </a:highlight>
              <a:latin typeface="Arial"/>
              <a:ea typeface="Arial"/>
              <a:cs typeface="Arial"/>
              <a:sym typeface="Arial"/>
            </a:endParaRPr>
          </a:p>
        </p:txBody>
      </p:sp>
      <p:pic>
        <p:nvPicPr>
          <p:cNvPr id="414" name="Google Shape;414;p63"/>
          <p:cNvPicPr preferRelativeResize="0"/>
          <p:nvPr/>
        </p:nvPicPr>
        <p:blipFill>
          <a:blip r:embed="rId3">
            <a:alphaModFix/>
          </a:blip>
          <a:stretch>
            <a:fillRect/>
          </a:stretch>
        </p:blipFill>
        <p:spPr>
          <a:xfrm>
            <a:off x="3065725" y="690028"/>
            <a:ext cx="952500" cy="9525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4"/>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Bill Dietrich  Valders</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400">
                <a:highlight>
                  <a:schemeClr val="dk1"/>
                </a:highlight>
                <a:latin typeface="Arial"/>
                <a:ea typeface="Arial"/>
                <a:cs typeface="Arial"/>
                <a:sym typeface="Arial"/>
              </a:rPr>
              <a:t>Do you train through conference?  How important is the conference meet to you compared to Sectionals?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20" name="Google Shape;420;p64"/>
          <p:cNvSpPr txBox="1">
            <a:spLocks noGrp="1"/>
          </p:cNvSpPr>
          <p:nvPr>
            <p:ph type="body" idx="1"/>
          </p:nvPr>
        </p:nvSpPr>
        <p:spPr>
          <a:xfrm>
            <a:off x="4644675" y="556583"/>
            <a:ext cx="4166400" cy="45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000000"/>
                </a:solidFill>
                <a:latin typeface="Arial"/>
                <a:ea typeface="Arial"/>
                <a:cs typeface="Arial"/>
                <a:sym typeface="Arial"/>
              </a:rPr>
              <a:t>Conference meet is important to the team, it keeps the consistency of teamwork and the intensity of the racing you need.</a:t>
            </a:r>
            <a:endParaRPr sz="2400" b="1">
              <a:solidFill>
                <a:srgbClr val="000000"/>
              </a:solidFill>
              <a:latin typeface="Arial"/>
              <a:ea typeface="Arial"/>
              <a:cs typeface="Arial"/>
              <a:sym typeface="Arial"/>
            </a:endParaRPr>
          </a:p>
          <a:p>
            <a:pPr marL="0" lvl="0" indent="0" algn="l" rtl="0">
              <a:spcBef>
                <a:spcPts val="0"/>
              </a:spcBef>
              <a:spcAft>
                <a:spcPts val="0"/>
              </a:spcAft>
              <a:buNone/>
            </a:pPr>
            <a:endParaRPr sz="2400" b="1">
              <a:solidFill>
                <a:srgbClr val="000000"/>
              </a:solidFill>
              <a:latin typeface="Arial"/>
              <a:ea typeface="Arial"/>
              <a:cs typeface="Arial"/>
              <a:sym typeface="Arial"/>
            </a:endParaRPr>
          </a:p>
          <a:p>
            <a:pPr marL="0" lvl="0" indent="0" algn="l" rtl="0">
              <a:spcBef>
                <a:spcPts val="0"/>
              </a:spcBef>
              <a:spcAft>
                <a:spcPts val="0"/>
              </a:spcAft>
              <a:buNone/>
            </a:pPr>
            <a:endParaRPr sz="2400" b="1">
              <a:solidFill>
                <a:srgbClr val="000000"/>
              </a:solidFill>
              <a:latin typeface="Arial"/>
              <a:ea typeface="Arial"/>
              <a:cs typeface="Arial"/>
              <a:sym typeface="Arial"/>
            </a:endParaRPr>
          </a:p>
        </p:txBody>
      </p:sp>
      <p:pic>
        <p:nvPicPr>
          <p:cNvPr id="421" name="Google Shape;421;p64"/>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65"/>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Ingrid Husmoen  Durand</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400">
                <a:highlight>
                  <a:schemeClr val="dk1"/>
                </a:highlight>
                <a:latin typeface="Arial"/>
                <a:ea typeface="Arial"/>
                <a:cs typeface="Arial"/>
                <a:sym typeface="Arial"/>
              </a:rPr>
              <a:t>Do you train through conference?  How important is the conference meet to you compared to Sectionals?</a:t>
            </a:r>
            <a:endParaRPr/>
          </a:p>
        </p:txBody>
      </p:sp>
      <p:sp>
        <p:nvSpPr>
          <p:cNvPr id="427" name="Google Shape;427;p65"/>
          <p:cNvSpPr txBox="1">
            <a:spLocks noGrp="1"/>
          </p:cNvSpPr>
          <p:nvPr>
            <p:ph type="body" idx="1"/>
          </p:nvPr>
        </p:nvSpPr>
        <p:spPr>
          <a:xfrm>
            <a:off x="4644675" y="386139"/>
            <a:ext cx="4166400" cy="501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000000"/>
                </a:solidFill>
                <a:latin typeface="Arial"/>
                <a:ea typeface="Arial"/>
                <a:cs typeface="Arial"/>
                <a:sym typeface="Arial"/>
              </a:rPr>
              <a:t>We never train through the end-of-the-season meets</a:t>
            </a:r>
            <a:endParaRPr sz="1600" b="1">
              <a:solidFill>
                <a:srgbClr val="000000"/>
              </a:solidFill>
              <a:latin typeface="Arial"/>
              <a:ea typeface="Arial"/>
              <a:cs typeface="Arial"/>
              <a:sym typeface="Arial"/>
            </a:endParaRPr>
          </a:p>
          <a:p>
            <a:pPr marL="0" lvl="0" indent="0" algn="l" rtl="0">
              <a:spcBef>
                <a:spcPts val="1600"/>
              </a:spcBef>
              <a:spcAft>
                <a:spcPts val="0"/>
              </a:spcAft>
              <a:buNone/>
            </a:pPr>
            <a:r>
              <a:rPr lang="en" sz="1600" b="1">
                <a:solidFill>
                  <a:srgbClr val="000000"/>
                </a:solidFill>
                <a:latin typeface="Arial"/>
                <a:ea typeface="Arial"/>
                <a:cs typeface="Arial"/>
                <a:sym typeface="Arial"/>
              </a:rPr>
              <a:t>- The 2017 season, the boys were looking to set records and place all scoring 5 as 1st Team All-Conference …. Conference was important to them.</a:t>
            </a:r>
            <a:endParaRPr sz="1600" b="1">
              <a:solidFill>
                <a:srgbClr val="000000"/>
              </a:solidFill>
              <a:latin typeface="Arial"/>
              <a:ea typeface="Arial"/>
              <a:cs typeface="Arial"/>
              <a:sym typeface="Arial"/>
            </a:endParaRPr>
          </a:p>
          <a:p>
            <a:pPr marL="0" lvl="0" indent="0" algn="l" rtl="0">
              <a:spcBef>
                <a:spcPts val="1600"/>
              </a:spcBef>
              <a:spcAft>
                <a:spcPts val="0"/>
              </a:spcAft>
              <a:buNone/>
            </a:pPr>
            <a:r>
              <a:rPr lang="en" sz="1600" b="1">
                <a:solidFill>
                  <a:srgbClr val="000000"/>
                </a:solidFill>
                <a:latin typeface="Arial"/>
                <a:ea typeface="Arial"/>
                <a:cs typeface="Arial"/>
                <a:sym typeface="Arial"/>
              </a:rPr>
              <a:t>- I also believe that when they run well at Conference and feel good about their race/place/team, they run better at the Sectional race.</a:t>
            </a:r>
            <a:endParaRPr sz="1600" b="1">
              <a:solidFill>
                <a:srgbClr val="000000"/>
              </a:solidFill>
              <a:latin typeface="Arial"/>
              <a:ea typeface="Arial"/>
              <a:cs typeface="Arial"/>
              <a:sym typeface="Arial"/>
            </a:endParaRPr>
          </a:p>
          <a:p>
            <a:pPr marL="0" lvl="0" indent="0" algn="l" rtl="0">
              <a:spcBef>
                <a:spcPts val="1600"/>
              </a:spcBef>
              <a:spcAft>
                <a:spcPts val="0"/>
              </a:spcAft>
              <a:buNone/>
            </a:pPr>
            <a:r>
              <a:rPr lang="en" sz="1600" b="1">
                <a:solidFill>
                  <a:srgbClr val="000000"/>
                </a:solidFill>
                <a:latin typeface="Arial"/>
                <a:ea typeface="Arial"/>
                <a:cs typeface="Arial"/>
                <a:sym typeface="Arial"/>
              </a:rPr>
              <a:t>- Cross Country = Mental Sport</a:t>
            </a:r>
            <a:endParaRPr sz="1600" b="1">
              <a:solidFill>
                <a:srgbClr val="000000"/>
              </a:solidFill>
              <a:latin typeface="Arial"/>
              <a:ea typeface="Arial"/>
              <a:cs typeface="Arial"/>
              <a:sym typeface="Arial"/>
            </a:endParaRPr>
          </a:p>
          <a:p>
            <a:pPr marL="0" lvl="0" indent="0" algn="l" rtl="0">
              <a:spcBef>
                <a:spcPts val="1600"/>
              </a:spcBef>
              <a:spcAft>
                <a:spcPts val="1600"/>
              </a:spcAft>
              <a:buNone/>
            </a:pPr>
            <a:endParaRPr sz="1600" b="1">
              <a:solidFill>
                <a:srgbClr val="000000"/>
              </a:solidFill>
              <a:latin typeface="Arial"/>
              <a:ea typeface="Arial"/>
              <a:cs typeface="Arial"/>
              <a:sym typeface="Arial"/>
            </a:endParaRPr>
          </a:p>
        </p:txBody>
      </p:sp>
      <p:pic>
        <p:nvPicPr>
          <p:cNvPr id="428" name="Google Shape;428;p65"/>
          <p:cNvPicPr preferRelativeResize="0"/>
          <p:nvPr/>
        </p:nvPicPr>
        <p:blipFill>
          <a:blip r:embed="rId3">
            <a:alphaModFix/>
          </a:blip>
          <a:stretch>
            <a:fillRect/>
          </a:stretch>
        </p:blipFill>
        <p:spPr>
          <a:xfrm>
            <a:off x="3261175" y="723500"/>
            <a:ext cx="952500" cy="9525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6"/>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Matt Roe </a:t>
            </a:r>
            <a:endParaRPr/>
          </a:p>
          <a:p>
            <a:pPr marL="0" lvl="0" indent="0" algn="l" rtl="0">
              <a:spcBef>
                <a:spcPts val="0"/>
              </a:spcBef>
              <a:spcAft>
                <a:spcPts val="0"/>
              </a:spcAft>
              <a:buNone/>
            </a:pPr>
            <a:r>
              <a:rPr lang="en"/>
              <a:t>Sun Prairie</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400">
                <a:highlight>
                  <a:schemeClr val="dk1"/>
                </a:highlight>
                <a:latin typeface="Arial"/>
                <a:ea typeface="Arial"/>
                <a:cs typeface="Arial"/>
                <a:sym typeface="Arial"/>
              </a:rPr>
              <a:t>Do you train through conference?  How important is the conference meet to you compared to Sectionals?</a:t>
            </a:r>
            <a:endParaRPr sz="14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b="1">
              <a:highlight>
                <a:schemeClr val="dk1"/>
              </a:highlight>
              <a:latin typeface="Arial"/>
              <a:ea typeface="Arial"/>
              <a:cs typeface="Arial"/>
              <a:sym typeface="Arial"/>
            </a:endParaRPr>
          </a:p>
        </p:txBody>
      </p:sp>
      <p:sp>
        <p:nvSpPr>
          <p:cNvPr id="434" name="Google Shape;434;p66"/>
          <p:cNvSpPr txBox="1">
            <a:spLocks noGrp="1"/>
          </p:cNvSpPr>
          <p:nvPr>
            <p:ph type="body" idx="1"/>
          </p:nvPr>
        </p:nvSpPr>
        <p:spPr>
          <a:xfrm>
            <a:off x="4655525" y="580500"/>
            <a:ext cx="4166400" cy="45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000000"/>
                </a:solidFill>
                <a:highlight>
                  <a:srgbClr val="FFFFFF"/>
                </a:highlight>
                <a:latin typeface="Arial"/>
                <a:ea typeface="Arial"/>
                <a:cs typeface="Arial"/>
                <a:sym typeface="Arial"/>
              </a:rPr>
              <a:t>-We’ve been able to train through Conference the past 4 seasons.</a:t>
            </a:r>
            <a:endParaRPr sz="1400" b="1">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r>
              <a:rPr lang="en" sz="1400" b="1">
                <a:solidFill>
                  <a:srgbClr val="000000"/>
                </a:solidFill>
                <a:highlight>
                  <a:srgbClr val="FFFFFF"/>
                </a:highlight>
                <a:latin typeface="Arial"/>
                <a:ea typeface="Arial"/>
                <a:cs typeface="Arial"/>
                <a:sym typeface="Arial"/>
              </a:rPr>
              <a:t>-We always go 100% at conference.  Usually we learn that we can still be fast after an “up” week of minutes.  With the JV peaking, they can often guide the mood of the team that week.  It’s a big deal for the team.</a:t>
            </a:r>
            <a:endParaRPr sz="1400" b="1">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r>
              <a:rPr lang="en" sz="1400" b="1">
                <a:solidFill>
                  <a:srgbClr val="000000"/>
                </a:solidFill>
                <a:highlight>
                  <a:srgbClr val="FFFFFF"/>
                </a:highlight>
                <a:latin typeface="Arial"/>
                <a:ea typeface="Arial"/>
                <a:cs typeface="Arial"/>
                <a:sym typeface="Arial"/>
              </a:rPr>
              <a:t>-For a team that we want to qualify and perform well at state, the sectional is most important.  We’ve had competitive sectionals for many years, but have been able to feel confident for several years now.  But we still go 100% in the sectional race.</a:t>
            </a:r>
            <a:endParaRPr sz="1400" b="1">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r>
              <a:rPr lang="en" sz="1400" b="1">
                <a:solidFill>
                  <a:srgbClr val="000000"/>
                </a:solidFill>
                <a:highlight>
                  <a:srgbClr val="FFFFFF"/>
                </a:highlight>
                <a:latin typeface="Arial"/>
                <a:ea typeface="Arial"/>
                <a:cs typeface="Arial"/>
                <a:sym typeface="Arial"/>
              </a:rPr>
              <a:t>-In years where just qualifying was the goal, we’ve drawn down our minutes the week of conference as well.</a:t>
            </a:r>
            <a:endParaRPr sz="1400" b="1">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endParaRPr sz="1400" b="1">
              <a:solidFill>
                <a:srgbClr val="000000"/>
              </a:solidFill>
              <a:highlight>
                <a:srgbClr val="FFFFFF"/>
              </a:highlight>
              <a:latin typeface="Arial"/>
              <a:ea typeface="Arial"/>
              <a:cs typeface="Arial"/>
              <a:sym typeface="Arial"/>
            </a:endParaRPr>
          </a:p>
        </p:txBody>
      </p:sp>
      <p:pic>
        <p:nvPicPr>
          <p:cNvPr id="435" name="Google Shape;435;p66"/>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7"/>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Thain Jones  Freedom</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400">
                <a:highlight>
                  <a:schemeClr val="dk1"/>
                </a:highlight>
                <a:latin typeface="Arial"/>
                <a:ea typeface="Arial"/>
                <a:cs typeface="Arial"/>
                <a:sym typeface="Arial"/>
              </a:rPr>
              <a:t>Do you train through conference?  How important is the conference meet to you compared to Sectionals?</a:t>
            </a:r>
            <a:endParaRPr sz="14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b="1">
              <a:highlight>
                <a:schemeClr val="dk1"/>
              </a:highlight>
              <a:latin typeface="Arial"/>
              <a:ea typeface="Arial"/>
              <a:cs typeface="Arial"/>
              <a:sym typeface="Arial"/>
            </a:endParaRPr>
          </a:p>
        </p:txBody>
      </p:sp>
      <p:sp>
        <p:nvSpPr>
          <p:cNvPr id="441" name="Google Shape;441;p67"/>
          <p:cNvSpPr txBox="1">
            <a:spLocks noGrp="1"/>
          </p:cNvSpPr>
          <p:nvPr>
            <p:ph type="body" idx="1"/>
          </p:nvPr>
        </p:nvSpPr>
        <p:spPr>
          <a:xfrm>
            <a:off x="4633825" y="48278"/>
            <a:ext cx="4166400" cy="54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0000"/>
                </a:solidFill>
                <a:latin typeface="Arial"/>
                <a:ea typeface="Arial"/>
                <a:cs typeface="Arial"/>
                <a:sym typeface="Arial"/>
              </a:rPr>
              <a:t>The conference meet is always our highest priority.</a:t>
            </a:r>
            <a:endParaRPr sz="1800" b="1">
              <a:solidFill>
                <a:srgbClr val="000000"/>
              </a:solidFill>
              <a:latin typeface="Arial"/>
              <a:ea typeface="Arial"/>
              <a:cs typeface="Arial"/>
              <a:sym typeface="Arial"/>
            </a:endParaRPr>
          </a:p>
          <a:p>
            <a:pPr marL="0" lvl="0" indent="0" algn="l" rtl="0">
              <a:spcBef>
                <a:spcPts val="1600"/>
              </a:spcBef>
              <a:spcAft>
                <a:spcPts val="0"/>
              </a:spcAft>
              <a:buNone/>
            </a:pPr>
            <a:r>
              <a:rPr lang="en" sz="1800" b="1">
                <a:solidFill>
                  <a:srgbClr val="000000"/>
                </a:solidFill>
                <a:latin typeface="Arial"/>
                <a:ea typeface="Arial"/>
                <a:cs typeface="Arial"/>
                <a:sym typeface="Arial"/>
              </a:rPr>
              <a:t>We strive to be competitive every year, on both the JV and varsity levels.</a:t>
            </a:r>
            <a:endParaRPr sz="1800" b="1">
              <a:solidFill>
                <a:srgbClr val="000000"/>
              </a:solidFill>
              <a:latin typeface="Arial"/>
              <a:ea typeface="Arial"/>
              <a:cs typeface="Arial"/>
              <a:sym typeface="Arial"/>
            </a:endParaRPr>
          </a:p>
          <a:p>
            <a:pPr marL="0" lvl="0" indent="0" algn="l" rtl="0">
              <a:spcBef>
                <a:spcPts val="1600"/>
              </a:spcBef>
              <a:spcAft>
                <a:spcPts val="0"/>
              </a:spcAft>
              <a:buNone/>
            </a:pPr>
            <a:r>
              <a:rPr lang="en" sz="1800" b="1">
                <a:solidFill>
                  <a:srgbClr val="000000"/>
                </a:solidFill>
                <a:latin typeface="Arial"/>
                <a:ea typeface="Arial"/>
                <a:cs typeface="Arial"/>
                <a:sym typeface="Arial"/>
              </a:rPr>
              <a:t>Our JV team is held to the same standards and expectations as the varsity. They are the future of our program moving forward.</a:t>
            </a:r>
            <a:endParaRPr sz="1800" b="1">
              <a:solidFill>
                <a:srgbClr val="000000"/>
              </a:solidFill>
              <a:latin typeface="Arial"/>
              <a:ea typeface="Arial"/>
              <a:cs typeface="Arial"/>
              <a:sym typeface="Arial"/>
            </a:endParaRPr>
          </a:p>
          <a:p>
            <a:pPr marL="0" lvl="0" indent="0" algn="l" rtl="0">
              <a:spcBef>
                <a:spcPts val="1600"/>
              </a:spcBef>
              <a:spcAft>
                <a:spcPts val="0"/>
              </a:spcAft>
              <a:buNone/>
            </a:pPr>
            <a:r>
              <a:rPr lang="en" sz="1800" b="1">
                <a:solidFill>
                  <a:srgbClr val="000000"/>
                </a:solidFill>
                <a:latin typeface="Arial"/>
                <a:ea typeface="Arial"/>
                <a:cs typeface="Arial"/>
                <a:sym typeface="Arial"/>
              </a:rPr>
              <a:t>Qualifying for the state meet is not always a realistic goal, but winning the conference title is a far more likely objective, one we feel we can accomplish.</a:t>
            </a:r>
            <a:endParaRPr sz="1800" b="1">
              <a:solidFill>
                <a:srgbClr val="000000"/>
              </a:solidFill>
              <a:latin typeface="Arial"/>
              <a:ea typeface="Arial"/>
              <a:cs typeface="Arial"/>
              <a:sym typeface="Arial"/>
            </a:endParaRPr>
          </a:p>
          <a:p>
            <a:pPr marL="0" lvl="0" indent="0" algn="l" rtl="0">
              <a:spcBef>
                <a:spcPts val="1600"/>
              </a:spcBef>
              <a:spcAft>
                <a:spcPts val="1600"/>
              </a:spcAft>
              <a:buNone/>
            </a:pPr>
            <a:endParaRPr sz="1800" b="1">
              <a:solidFill>
                <a:srgbClr val="000000"/>
              </a:solidFill>
              <a:latin typeface="Arial"/>
              <a:ea typeface="Arial"/>
              <a:cs typeface="Arial"/>
              <a:sym typeface="Arial"/>
            </a:endParaRPr>
          </a:p>
        </p:txBody>
      </p:sp>
      <p:pic>
        <p:nvPicPr>
          <p:cNvPr id="442" name="Google Shape;442;p67"/>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68"/>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Barry Smanz  Dodgeland</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400">
                <a:highlight>
                  <a:schemeClr val="dk1"/>
                </a:highlight>
                <a:latin typeface="Arial"/>
                <a:ea typeface="Arial"/>
                <a:cs typeface="Arial"/>
                <a:sym typeface="Arial"/>
              </a:rPr>
              <a:t>Do you train through conference?  How important is the conference meet to you compared to Sectionals?</a:t>
            </a:r>
            <a:endParaRPr sz="14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a:highlight>
                <a:schemeClr val="dk1"/>
              </a:highlight>
              <a:latin typeface="Arial"/>
              <a:ea typeface="Arial"/>
              <a:cs typeface="Arial"/>
              <a:sym typeface="Arial"/>
            </a:endParaRPr>
          </a:p>
        </p:txBody>
      </p:sp>
      <p:sp>
        <p:nvSpPr>
          <p:cNvPr id="448" name="Google Shape;448;p68"/>
          <p:cNvSpPr txBox="1">
            <a:spLocks noGrp="1"/>
          </p:cNvSpPr>
          <p:nvPr>
            <p:ph type="body" idx="1"/>
          </p:nvPr>
        </p:nvSpPr>
        <p:spPr>
          <a:xfrm>
            <a:off x="4644675" y="253389"/>
            <a:ext cx="4166400" cy="507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rgbClr val="222222"/>
                </a:solidFill>
                <a:latin typeface="Arial"/>
                <a:ea typeface="Arial"/>
                <a:cs typeface="Arial"/>
                <a:sym typeface="Arial"/>
              </a:rPr>
              <a:t>We do not train through Conference.</a:t>
            </a:r>
            <a:endParaRPr sz="2000" b="1">
              <a:solidFill>
                <a:srgbClr val="222222"/>
              </a:solidFill>
              <a:latin typeface="Arial"/>
              <a:ea typeface="Arial"/>
              <a:cs typeface="Arial"/>
              <a:sym typeface="Arial"/>
            </a:endParaRPr>
          </a:p>
          <a:p>
            <a:pPr marL="0" lvl="0" indent="0" algn="l" rtl="0">
              <a:spcBef>
                <a:spcPts val="1600"/>
              </a:spcBef>
              <a:spcAft>
                <a:spcPts val="0"/>
              </a:spcAft>
              <a:buNone/>
            </a:pPr>
            <a:r>
              <a:rPr lang="en" sz="2000" b="1">
                <a:solidFill>
                  <a:srgbClr val="222222"/>
                </a:solidFill>
                <a:latin typeface="Arial"/>
                <a:ea typeface="Arial"/>
                <a:cs typeface="Arial"/>
                <a:sym typeface="Arial"/>
              </a:rPr>
              <a:t>If qualifying for State isn’t a reality - Conference becomes our most important team meet.</a:t>
            </a:r>
            <a:endParaRPr sz="2000" b="1">
              <a:solidFill>
                <a:srgbClr val="222222"/>
              </a:solidFill>
              <a:latin typeface="Arial"/>
              <a:ea typeface="Arial"/>
              <a:cs typeface="Arial"/>
              <a:sym typeface="Arial"/>
            </a:endParaRPr>
          </a:p>
          <a:p>
            <a:pPr marL="0" lvl="0" indent="0" algn="l" rtl="0">
              <a:spcBef>
                <a:spcPts val="1600"/>
              </a:spcBef>
              <a:spcAft>
                <a:spcPts val="0"/>
              </a:spcAft>
              <a:buNone/>
            </a:pPr>
            <a:r>
              <a:rPr lang="en" sz="2000" b="1">
                <a:solidFill>
                  <a:srgbClr val="222222"/>
                </a:solidFill>
                <a:latin typeface="Arial"/>
                <a:ea typeface="Arial"/>
                <a:cs typeface="Arial"/>
                <a:sym typeface="Arial"/>
              </a:rPr>
              <a:t>All -  Conference recognition is important for our athletes that won’t be qualifying as individuals for State.</a:t>
            </a:r>
            <a:endParaRPr sz="2000" b="1">
              <a:solidFill>
                <a:srgbClr val="222222"/>
              </a:solidFill>
              <a:latin typeface="Arial"/>
              <a:ea typeface="Arial"/>
              <a:cs typeface="Arial"/>
              <a:sym typeface="Arial"/>
            </a:endParaRPr>
          </a:p>
          <a:p>
            <a:pPr marL="0" lvl="0" indent="0" algn="l" rtl="0">
              <a:spcBef>
                <a:spcPts val="1600"/>
              </a:spcBef>
              <a:spcAft>
                <a:spcPts val="0"/>
              </a:spcAft>
              <a:buNone/>
            </a:pPr>
            <a:r>
              <a:rPr lang="en" sz="2000" b="1">
                <a:solidFill>
                  <a:srgbClr val="222222"/>
                </a:solidFill>
                <a:latin typeface="Arial"/>
                <a:ea typeface="Arial"/>
                <a:cs typeface="Arial"/>
                <a:sym typeface="Arial"/>
              </a:rPr>
              <a:t>If qualifying is possible - we will focus more on Sectionals.</a:t>
            </a:r>
            <a:endParaRPr sz="2000" b="1">
              <a:solidFill>
                <a:srgbClr val="222222"/>
              </a:solidFill>
              <a:latin typeface="Arial"/>
              <a:ea typeface="Arial"/>
              <a:cs typeface="Arial"/>
              <a:sym typeface="Arial"/>
            </a:endParaRPr>
          </a:p>
          <a:p>
            <a:pPr marL="0" lvl="0" indent="0" algn="l" rtl="0">
              <a:spcBef>
                <a:spcPts val="1600"/>
              </a:spcBef>
              <a:spcAft>
                <a:spcPts val="1600"/>
              </a:spcAft>
              <a:buNone/>
            </a:pPr>
            <a:endParaRPr sz="2000" b="1">
              <a:solidFill>
                <a:srgbClr val="222222"/>
              </a:solidFill>
              <a:latin typeface="Arial"/>
              <a:ea typeface="Arial"/>
              <a:cs typeface="Arial"/>
              <a:sym typeface="Arial"/>
            </a:endParaRPr>
          </a:p>
        </p:txBody>
      </p:sp>
      <p:pic>
        <p:nvPicPr>
          <p:cNvPr id="449" name="Google Shape;449;p68"/>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rgbClr val="F5D0D0"/>
            </a:gs>
            <a:gs pos="100000">
              <a:srgbClr val="D96868"/>
            </a:gs>
          </a:gsLst>
          <a:path path="circle">
            <a:fillToRect l="50000" t="50000" r="50000" b="50000"/>
          </a:path>
          <a:tileRect/>
        </a:gradFill>
        <a:effectLst/>
      </p:bgPr>
    </p:bg>
    <p:spTree>
      <p:nvGrpSpPr>
        <p:cNvPr id="1" name="Shape 453"/>
        <p:cNvGrpSpPr/>
        <p:nvPr/>
      </p:nvGrpSpPr>
      <p:grpSpPr>
        <a:xfrm>
          <a:off x="0" y="0"/>
          <a:ext cx="0" cy="0"/>
          <a:chOff x="0" y="0"/>
          <a:chExt cx="0" cy="0"/>
        </a:xfrm>
      </p:grpSpPr>
      <p:sp>
        <p:nvSpPr>
          <p:cNvPr id="454" name="Google Shape;454;p69"/>
          <p:cNvSpPr txBox="1">
            <a:spLocks noGrp="1"/>
          </p:cNvSpPr>
          <p:nvPr>
            <p:ph type="ctrTitle"/>
          </p:nvPr>
        </p:nvSpPr>
        <p:spPr>
          <a:xfrm>
            <a:off x="311700" y="599694"/>
            <a:ext cx="8520600" cy="1632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14213D"/>
                </a:solidFill>
                <a:highlight>
                  <a:srgbClr val="FFFFFF"/>
                </a:highlight>
                <a:latin typeface="Arial"/>
                <a:ea typeface="Arial"/>
                <a:cs typeface="Arial"/>
                <a:sym typeface="Arial"/>
              </a:rPr>
              <a:t> Is there anything important that you would like to share directly with the coaches in particular that may help them to have a successful season?  This could be your final thoughts or tips.</a:t>
            </a:r>
            <a:endParaRPr sz="2400" b="1">
              <a:solidFill>
                <a:srgbClr val="14213D"/>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r>
              <a:rPr lang="en" sz="2400" b="1">
                <a:solidFill>
                  <a:srgbClr val="14213D"/>
                </a:solidFill>
                <a:highlight>
                  <a:srgbClr val="FFFF00"/>
                </a:highlight>
                <a:latin typeface="Arial"/>
                <a:ea typeface="Arial"/>
                <a:cs typeface="Arial"/>
                <a:sym typeface="Arial"/>
              </a:rPr>
              <a:t>Probably the last question</a:t>
            </a:r>
            <a:endParaRPr sz="2400" b="1">
              <a:solidFill>
                <a:srgbClr val="14213D"/>
              </a:solidFill>
              <a:highlight>
                <a:srgbClr val="FFFF00"/>
              </a:highlight>
              <a:latin typeface="Arial"/>
              <a:ea typeface="Arial"/>
              <a:cs typeface="Arial"/>
              <a:sym typeface="Arial"/>
            </a:endParaRPr>
          </a:p>
          <a:p>
            <a:pPr marL="0" lvl="0" indent="0" algn="l" rtl="0">
              <a:lnSpc>
                <a:spcPct val="115000"/>
              </a:lnSpc>
              <a:spcBef>
                <a:spcPts val="0"/>
              </a:spcBef>
              <a:spcAft>
                <a:spcPts val="0"/>
              </a:spcAft>
              <a:buNone/>
            </a:pPr>
            <a:endParaRPr sz="2400" b="1">
              <a:solidFill>
                <a:srgbClr val="000000"/>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sz="2400" b="1">
              <a:solidFill>
                <a:srgbClr val="000000"/>
              </a:solidFill>
              <a:highlight>
                <a:schemeClr val="lt1"/>
              </a:highlight>
              <a:latin typeface="Arial"/>
              <a:ea typeface="Arial"/>
              <a:cs typeface="Arial"/>
              <a:sym typeface="Arial"/>
            </a:endParaRPr>
          </a:p>
        </p:txBody>
      </p:sp>
      <p:sp>
        <p:nvSpPr>
          <p:cNvPr id="455" name="Google Shape;455;p69"/>
          <p:cNvSpPr txBox="1">
            <a:spLocks noGrp="1"/>
          </p:cNvSpPr>
          <p:nvPr>
            <p:ph type="subTitle" idx="1"/>
          </p:nvPr>
        </p:nvSpPr>
        <p:spPr>
          <a:xfrm>
            <a:off x="311700" y="3331345"/>
            <a:ext cx="4242600" cy="82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accent5"/>
                </a:solidFill>
                <a:latin typeface="Raleway"/>
                <a:ea typeface="Raleway"/>
                <a:cs typeface="Raleway"/>
                <a:sym typeface="Raleway"/>
              </a:rPr>
              <a:t>Smanz, Jones, Roe, Husmoen, Dietrich, Finnel  </a:t>
            </a:r>
            <a:endParaRPr>
              <a:solidFill>
                <a:schemeClr val="accent5"/>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70"/>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Barry Smanz  Dodgeland</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400">
                <a:highlight>
                  <a:schemeClr val="dk1"/>
                </a:highlight>
                <a:latin typeface="Arial"/>
                <a:ea typeface="Arial"/>
                <a:cs typeface="Arial"/>
                <a:sym typeface="Arial"/>
              </a:rPr>
              <a:t>Is there anything important that you would like to share directly with the coaches in particular that may help them to have a successful season?  This could be your final thoughts or tips.</a:t>
            </a:r>
            <a:endParaRPr sz="14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a:highlight>
                <a:schemeClr val="dk1"/>
              </a:highlight>
              <a:latin typeface="Arial"/>
              <a:ea typeface="Arial"/>
              <a:cs typeface="Arial"/>
              <a:sym typeface="Arial"/>
            </a:endParaRPr>
          </a:p>
        </p:txBody>
      </p:sp>
      <p:sp>
        <p:nvSpPr>
          <p:cNvPr id="461" name="Google Shape;461;p70"/>
          <p:cNvSpPr txBox="1">
            <a:spLocks noGrp="1"/>
          </p:cNvSpPr>
          <p:nvPr>
            <p:ph type="body" idx="1"/>
          </p:nvPr>
        </p:nvSpPr>
        <p:spPr>
          <a:xfrm>
            <a:off x="4644675" y="253389"/>
            <a:ext cx="4166400" cy="507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222222"/>
                </a:solidFill>
                <a:latin typeface="Arial"/>
                <a:ea typeface="Arial"/>
                <a:cs typeface="Arial"/>
                <a:sym typeface="Arial"/>
              </a:rPr>
              <a:t>Must make everyone feel important whether they are #1 or run a 28 minute 5K.</a:t>
            </a:r>
            <a:endParaRPr sz="1800">
              <a:solidFill>
                <a:srgbClr val="222222"/>
              </a:solidFill>
              <a:latin typeface="Arial"/>
              <a:ea typeface="Arial"/>
              <a:cs typeface="Arial"/>
              <a:sym typeface="Arial"/>
            </a:endParaRPr>
          </a:p>
          <a:p>
            <a:pPr marL="0" lvl="0" indent="0" algn="l" rtl="0">
              <a:spcBef>
                <a:spcPts val="1600"/>
              </a:spcBef>
              <a:spcAft>
                <a:spcPts val="0"/>
              </a:spcAft>
              <a:buNone/>
            </a:pPr>
            <a:r>
              <a:rPr lang="en" sz="1800">
                <a:solidFill>
                  <a:srgbClr val="222222"/>
                </a:solidFill>
                <a:latin typeface="Arial"/>
                <a:ea typeface="Arial"/>
                <a:cs typeface="Arial"/>
                <a:sym typeface="Arial"/>
              </a:rPr>
              <a:t>Treat everyone the same.</a:t>
            </a:r>
            <a:endParaRPr sz="1800">
              <a:solidFill>
                <a:srgbClr val="222222"/>
              </a:solidFill>
              <a:latin typeface="Arial"/>
              <a:ea typeface="Arial"/>
              <a:cs typeface="Arial"/>
              <a:sym typeface="Arial"/>
            </a:endParaRPr>
          </a:p>
          <a:p>
            <a:pPr marL="0" lvl="0" indent="0" algn="l" rtl="0">
              <a:spcBef>
                <a:spcPts val="1600"/>
              </a:spcBef>
              <a:spcAft>
                <a:spcPts val="0"/>
              </a:spcAft>
              <a:buNone/>
            </a:pPr>
            <a:r>
              <a:rPr lang="en" sz="1800">
                <a:solidFill>
                  <a:srgbClr val="222222"/>
                </a:solidFill>
                <a:latin typeface="Arial"/>
                <a:ea typeface="Arial"/>
                <a:cs typeface="Arial"/>
                <a:sym typeface="Arial"/>
              </a:rPr>
              <a:t>Stay positive - even when things are not going good.</a:t>
            </a:r>
            <a:endParaRPr sz="1800">
              <a:solidFill>
                <a:srgbClr val="222222"/>
              </a:solidFill>
              <a:latin typeface="Arial"/>
              <a:ea typeface="Arial"/>
              <a:cs typeface="Arial"/>
              <a:sym typeface="Arial"/>
            </a:endParaRPr>
          </a:p>
          <a:p>
            <a:pPr marL="0" lvl="0" indent="0" algn="l" rtl="0">
              <a:spcBef>
                <a:spcPts val="1600"/>
              </a:spcBef>
              <a:spcAft>
                <a:spcPts val="0"/>
              </a:spcAft>
              <a:buNone/>
            </a:pPr>
            <a:r>
              <a:rPr lang="en" sz="1800">
                <a:solidFill>
                  <a:srgbClr val="222222"/>
                </a:solidFill>
                <a:latin typeface="Arial"/>
                <a:ea typeface="Arial"/>
                <a:cs typeface="Arial"/>
                <a:sym typeface="Arial"/>
              </a:rPr>
              <a:t>They must believe in your system.</a:t>
            </a:r>
            <a:endParaRPr sz="1800">
              <a:solidFill>
                <a:srgbClr val="222222"/>
              </a:solidFill>
              <a:latin typeface="Arial"/>
              <a:ea typeface="Arial"/>
              <a:cs typeface="Arial"/>
              <a:sym typeface="Arial"/>
            </a:endParaRPr>
          </a:p>
          <a:p>
            <a:pPr marL="0" lvl="0" indent="0" algn="l" rtl="0">
              <a:spcBef>
                <a:spcPts val="1600"/>
              </a:spcBef>
              <a:spcAft>
                <a:spcPts val="0"/>
              </a:spcAft>
              <a:buNone/>
            </a:pPr>
            <a:r>
              <a:rPr lang="en" sz="1800">
                <a:solidFill>
                  <a:srgbClr val="222222"/>
                </a:solidFill>
                <a:latin typeface="Arial"/>
                <a:ea typeface="Arial"/>
                <a:cs typeface="Arial"/>
                <a:sym typeface="Arial"/>
              </a:rPr>
              <a:t> Emphasize the little things - hydration, diet, sleep.</a:t>
            </a:r>
            <a:endParaRPr sz="1800">
              <a:solidFill>
                <a:srgbClr val="222222"/>
              </a:solidFill>
              <a:latin typeface="Arial"/>
              <a:ea typeface="Arial"/>
              <a:cs typeface="Arial"/>
              <a:sym typeface="Arial"/>
            </a:endParaRPr>
          </a:p>
          <a:p>
            <a:pPr marL="0" lvl="0" indent="0" algn="l" rtl="0">
              <a:spcBef>
                <a:spcPts val="1600"/>
              </a:spcBef>
              <a:spcAft>
                <a:spcPts val="1600"/>
              </a:spcAft>
              <a:buNone/>
            </a:pPr>
            <a:endParaRPr sz="1800" b="1">
              <a:solidFill>
                <a:srgbClr val="222222"/>
              </a:solidFill>
              <a:latin typeface="Arial"/>
              <a:ea typeface="Arial"/>
              <a:cs typeface="Arial"/>
              <a:sym typeface="Arial"/>
            </a:endParaRPr>
          </a:p>
        </p:txBody>
      </p:sp>
      <p:pic>
        <p:nvPicPr>
          <p:cNvPr id="462" name="Google Shape;462;p70"/>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71"/>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Thain Jones  Freedom</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400">
                <a:highlight>
                  <a:schemeClr val="dk1"/>
                </a:highlight>
                <a:latin typeface="Arial"/>
                <a:ea typeface="Arial"/>
                <a:cs typeface="Arial"/>
                <a:sym typeface="Arial"/>
              </a:rPr>
              <a:t>Is there anything important that you would like to share directly with the coaches in particular that may help them to have a successful season?  This could be your final thoughts or tips.</a:t>
            </a:r>
            <a:endParaRPr sz="14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b="1">
              <a:highlight>
                <a:schemeClr val="dk1"/>
              </a:highlight>
              <a:latin typeface="Arial"/>
              <a:ea typeface="Arial"/>
              <a:cs typeface="Arial"/>
              <a:sym typeface="Arial"/>
            </a:endParaRPr>
          </a:p>
        </p:txBody>
      </p:sp>
      <p:sp>
        <p:nvSpPr>
          <p:cNvPr id="468" name="Google Shape;468;p71"/>
          <p:cNvSpPr txBox="1">
            <a:spLocks noGrp="1"/>
          </p:cNvSpPr>
          <p:nvPr>
            <p:ph type="body" idx="1"/>
          </p:nvPr>
        </p:nvSpPr>
        <p:spPr>
          <a:xfrm>
            <a:off x="4633825" y="48278"/>
            <a:ext cx="4166400" cy="54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0000"/>
                </a:solidFill>
                <a:latin typeface="Arial"/>
                <a:ea typeface="Arial"/>
                <a:cs typeface="Arial"/>
                <a:sym typeface="Arial"/>
              </a:rPr>
              <a:t>Love what you do, having a passion for the sport and your runners.</a:t>
            </a:r>
            <a:endParaRPr sz="1800" b="1">
              <a:solidFill>
                <a:srgbClr val="000000"/>
              </a:solidFill>
              <a:latin typeface="Arial"/>
              <a:ea typeface="Arial"/>
              <a:cs typeface="Arial"/>
              <a:sym typeface="Arial"/>
            </a:endParaRPr>
          </a:p>
          <a:p>
            <a:pPr marL="0" lvl="0" indent="0" algn="l" rtl="0">
              <a:spcBef>
                <a:spcPts val="1600"/>
              </a:spcBef>
              <a:spcAft>
                <a:spcPts val="0"/>
              </a:spcAft>
              <a:buNone/>
            </a:pPr>
            <a:r>
              <a:rPr lang="en" sz="1800" b="1">
                <a:solidFill>
                  <a:srgbClr val="000000"/>
                </a:solidFill>
                <a:latin typeface="Arial"/>
                <a:ea typeface="Arial"/>
                <a:cs typeface="Arial"/>
                <a:sym typeface="Arial"/>
              </a:rPr>
              <a:t>Most coaches know what their runners need to do to improve and develop, but can you get them to do it on a consistent basis, especially when you or no one else is there to see that it is being done.</a:t>
            </a:r>
            <a:endParaRPr sz="1800" b="1">
              <a:solidFill>
                <a:srgbClr val="000000"/>
              </a:solidFill>
              <a:latin typeface="Arial"/>
              <a:ea typeface="Arial"/>
              <a:cs typeface="Arial"/>
              <a:sym typeface="Arial"/>
            </a:endParaRPr>
          </a:p>
          <a:p>
            <a:pPr marL="0" lvl="0" indent="0" algn="l" rtl="0">
              <a:spcBef>
                <a:spcPts val="1600"/>
              </a:spcBef>
              <a:spcAft>
                <a:spcPts val="0"/>
              </a:spcAft>
              <a:buNone/>
            </a:pPr>
            <a:r>
              <a:rPr lang="en" sz="1800" b="1">
                <a:solidFill>
                  <a:srgbClr val="000000"/>
                </a:solidFill>
                <a:latin typeface="Arial"/>
                <a:ea typeface="Arial"/>
                <a:cs typeface="Arial"/>
                <a:sym typeface="Arial"/>
              </a:rPr>
              <a:t>Believe in yourself, confident in your knowledge, caring for the person behind the runner, and they will thrive and flourish in your program.</a:t>
            </a:r>
            <a:endParaRPr sz="1800" b="1">
              <a:solidFill>
                <a:srgbClr val="000000"/>
              </a:solidFill>
              <a:latin typeface="Arial"/>
              <a:ea typeface="Arial"/>
              <a:cs typeface="Arial"/>
              <a:sym typeface="Arial"/>
            </a:endParaRPr>
          </a:p>
          <a:p>
            <a:pPr marL="0" lvl="0" indent="0" algn="l" rtl="0">
              <a:spcBef>
                <a:spcPts val="1600"/>
              </a:spcBef>
              <a:spcAft>
                <a:spcPts val="1600"/>
              </a:spcAft>
              <a:buNone/>
            </a:pPr>
            <a:endParaRPr sz="1800" b="1">
              <a:solidFill>
                <a:srgbClr val="000000"/>
              </a:solidFill>
              <a:latin typeface="Arial"/>
              <a:ea typeface="Arial"/>
              <a:cs typeface="Arial"/>
              <a:sym typeface="Arial"/>
            </a:endParaRPr>
          </a:p>
        </p:txBody>
      </p:sp>
      <p:pic>
        <p:nvPicPr>
          <p:cNvPr id="469" name="Google Shape;469;p71"/>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Bill Dietrich  Valders</a:t>
            </a:r>
            <a:endParaRPr/>
          </a:p>
          <a:p>
            <a:pPr marL="0" lvl="0" indent="0" algn="l" rtl="0">
              <a:spcBef>
                <a:spcPts val="0"/>
              </a:spcBef>
              <a:spcAft>
                <a:spcPts val="0"/>
              </a:spcAft>
              <a:buNone/>
            </a:pPr>
            <a:endParaRPr/>
          </a:p>
          <a:p>
            <a:pPr marL="0" lvl="0" indent="0" algn="l" rtl="0">
              <a:spcBef>
                <a:spcPts val="0"/>
              </a:spcBef>
              <a:spcAft>
                <a:spcPts val="0"/>
              </a:spcAft>
              <a:buClr>
                <a:srgbClr val="000000"/>
              </a:buClr>
              <a:buSzPts val="1100"/>
              <a:buFont typeface="Arial"/>
              <a:buNone/>
            </a:pPr>
            <a:r>
              <a:rPr lang="en" sz="1200">
                <a:highlight>
                  <a:schemeClr val="dk1"/>
                </a:highlight>
                <a:latin typeface="Arial"/>
                <a:ea typeface="Arial"/>
                <a:cs typeface="Arial"/>
                <a:sym typeface="Arial"/>
              </a:rPr>
              <a:t>How many total races do you have your varsity runners race during the cross country season?  Are any of these races run “easy”? How many of these races are considered “key” races?</a:t>
            </a:r>
            <a:endParaRPr/>
          </a:p>
        </p:txBody>
      </p:sp>
      <p:sp>
        <p:nvSpPr>
          <p:cNvPr id="102" name="Google Shape;102;p18"/>
          <p:cNvSpPr txBox="1">
            <a:spLocks noGrp="1"/>
          </p:cNvSpPr>
          <p:nvPr>
            <p:ph type="body" idx="1"/>
          </p:nvPr>
        </p:nvSpPr>
        <p:spPr>
          <a:xfrm>
            <a:off x="4644675" y="556583"/>
            <a:ext cx="4166400" cy="45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2400" b="1">
                <a:solidFill>
                  <a:srgbClr val="000000"/>
                </a:solidFill>
                <a:latin typeface="Arial"/>
                <a:ea typeface="Arial"/>
                <a:cs typeface="Arial"/>
                <a:sym typeface="Arial"/>
              </a:rPr>
              <a:t>We race once a week, usually a Thursday or Friday. All of the races are considered important with our mid season race at Manitowoc on a Saturday a key race as it has tough D1 competition and the course and size of the meet simulates a Sectional/State feel.</a:t>
            </a:r>
            <a:endParaRPr sz="2400" b="1">
              <a:solidFill>
                <a:srgbClr val="000000"/>
              </a:solidFill>
              <a:latin typeface="Arial"/>
              <a:ea typeface="Arial"/>
              <a:cs typeface="Arial"/>
              <a:sym typeface="Arial"/>
            </a:endParaRPr>
          </a:p>
          <a:p>
            <a:pPr marL="0" lvl="0" indent="0" algn="l" rtl="0">
              <a:spcBef>
                <a:spcPts val="1600"/>
              </a:spcBef>
              <a:spcAft>
                <a:spcPts val="1600"/>
              </a:spcAft>
              <a:buNone/>
            </a:pPr>
            <a:endParaRPr sz="1800"/>
          </a:p>
        </p:txBody>
      </p:sp>
      <p:pic>
        <p:nvPicPr>
          <p:cNvPr id="103" name="Google Shape;103;p18"/>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72"/>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Matt Roe </a:t>
            </a:r>
            <a:endParaRPr/>
          </a:p>
          <a:p>
            <a:pPr marL="0" lvl="0" indent="0" algn="l" rtl="0">
              <a:spcBef>
                <a:spcPts val="0"/>
              </a:spcBef>
              <a:spcAft>
                <a:spcPts val="0"/>
              </a:spcAft>
              <a:buNone/>
            </a:pPr>
            <a:r>
              <a:rPr lang="en"/>
              <a:t>Sun Prairie</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400">
                <a:highlight>
                  <a:schemeClr val="dk1"/>
                </a:highlight>
                <a:latin typeface="Arial"/>
                <a:ea typeface="Arial"/>
                <a:cs typeface="Arial"/>
                <a:sym typeface="Arial"/>
              </a:rPr>
              <a:t>Is there anything important that you would like to share directly with the coaches in particular that may help them to have a successful season?  This could be your final thoughts or tips.</a:t>
            </a:r>
            <a:endParaRPr sz="14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b="1">
              <a:highlight>
                <a:schemeClr val="dk1"/>
              </a:highlight>
              <a:latin typeface="Arial"/>
              <a:ea typeface="Arial"/>
              <a:cs typeface="Arial"/>
              <a:sym typeface="Arial"/>
            </a:endParaRPr>
          </a:p>
        </p:txBody>
      </p:sp>
      <p:sp>
        <p:nvSpPr>
          <p:cNvPr id="475" name="Google Shape;475;p72"/>
          <p:cNvSpPr txBox="1">
            <a:spLocks noGrp="1"/>
          </p:cNvSpPr>
          <p:nvPr>
            <p:ph type="body" idx="1"/>
          </p:nvPr>
        </p:nvSpPr>
        <p:spPr>
          <a:xfrm>
            <a:off x="4655525" y="580500"/>
            <a:ext cx="4166400" cy="45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0000"/>
                </a:solidFill>
                <a:highlight>
                  <a:srgbClr val="FFFFFF"/>
                </a:highlight>
                <a:latin typeface="Arial"/>
                <a:ea typeface="Arial"/>
                <a:cs typeface="Arial"/>
                <a:sym typeface="Arial"/>
              </a:rPr>
              <a:t>-Our coaching staff shared about our culture at last year’s clinic, and we believe that is the most important part of having a successful program.  </a:t>
            </a:r>
            <a:endParaRPr sz="1800" b="1">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r>
              <a:rPr lang="en" sz="1800" b="1">
                <a:solidFill>
                  <a:srgbClr val="000000"/>
                </a:solidFill>
                <a:highlight>
                  <a:srgbClr val="FFFFFF"/>
                </a:highlight>
                <a:latin typeface="Arial"/>
                <a:ea typeface="Arial"/>
                <a:cs typeface="Arial"/>
                <a:sym typeface="Arial"/>
              </a:rPr>
              <a:t>-Team unity begins with coaching staff unity.  The team will tend to take on the personality of the staff.  We respect and trust each other fully and the athletes see that.  They in turn trust and respect the coaches.</a:t>
            </a:r>
            <a:endParaRPr sz="1800" b="1">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endParaRPr sz="1800" b="1">
              <a:solidFill>
                <a:srgbClr val="000000"/>
              </a:solidFill>
              <a:highlight>
                <a:srgbClr val="FFFFFF"/>
              </a:highlight>
              <a:latin typeface="Arial"/>
              <a:ea typeface="Arial"/>
              <a:cs typeface="Arial"/>
              <a:sym typeface="Arial"/>
            </a:endParaRPr>
          </a:p>
        </p:txBody>
      </p:sp>
      <p:pic>
        <p:nvPicPr>
          <p:cNvPr id="476" name="Google Shape;476;p72"/>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73"/>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Ingrid Husmoen  Durand</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400">
                <a:highlight>
                  <a:schemeClr val="dk1"/>
                </a:highlight>
                <a:latin typeface="Arial"/>
                <a:ea typeface="Arial"/>
                <a:cs typeface="Arial"/>
                <a:sym typeface="Arial"/>
              </a:rPr>
              <a:t>Is there anything important that you would like to share directly with the coaches in particular that may help them to have a successful season?  This could be your final thoughts or tips.</a:t>
            </a:r>
            <a:endParaRPr/>
          </a:p>
        </p:txBody>
      </p:sp>
      <p:sp>
        <p:nvSpPr>
          <p:cNvPr id="482" name="Google Shape;482;p73"/>
          <p:cNvSpPr txBox="1">
            <a:spLocks noGrp="1"/>
          </p:cNvSpPr>
          <p:nvPr>
            <p:ph type="body" idx="1"/>
          </p:nvPr>
        </p:nvSpPr>
        <p:spPr>
          <a:xfrm>
            <a:off x="4644675" y="386139"/>
            <a:ext cx="4166400" cy="501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000000"/>
                </a:solidFill>
                <a:latin typeface="Arial"/>
                <a:ea typeface="Arial"/>
                <a:cs typeface="Arial"/>
                <a:sym typeface="Arial"/>
              </a:rPr>
              <a:t>EXPECTATIONS - We always expect the kids to do more than they think</a:t>
            </a:r>
            <a:endParaRPr sz="1600" b="1">
              <a:solidFill>
                <a:srgbClr val="000000"/>
              </a:solidFill>
              <a:latin typeface="Arial"/>
              <a:ea typeface="Arial"/>
              <a:cs typeface="Arial"/>
              <a:sym typeface="Arial"/>
            </a:endParaRPr>
          </a:p>
          <a:p>
            <a:pPr marL="0" lvl="0" indent="0" algn="l" rtl="0">
              <a:spcBef>
                <a:spcPts val="1600"/>
              </a:spcBef>
              <a:spcAft>
                <a:spcPts val="0"/>
              </a:spcAft>
              <a:buNone/>
            </a:pPr>
            <a:r>
              <a:rPr lang="en" sz="1600" b="1">
                <a:solidFill>
                  <a:srgbClr val="000000"/>
                </a:solidFill>
                <a:latin typeface="Arial"/>
                <a:ea typeface="Arial"/>
                <a:cs typeface="Arial"/>
                <a:sym typeface="Arial"/>
              </a:rPr>
              <a:t>My assistant coach is really good at reminding the athletes “you can run faster” after they set a new PR.</a:t>
            </a:r>
            <a:endParaRPr sz="1600" b="1">
              <a:solidFill>
                <a:srgbClr val="000000"/>
              </a:solidFill>
              <a:latin typeface="Arial"/>
              <a:ea typeface="Arial"/>
              <a:cs typeface="Arial"/>
              <a:sym typeface="Arial"/>
            </a:endParaRPr>
          </a:p>
          <a:p>
            <a:pPr marL="0" lvl="0" indent="0" algn="l" rtl="0">
              <a:spcBef>
                <a:spcPts val="1600"/>
              </a:spcBef>
              <a:spcAft>
                <a:spcPts val="0"/>
              </a:spcAft>
              <a:buNone/>
            </a:pPr>
            <a:r>
              <a:rPr lang="en" sz="1600" b="1">
                <a:solidFill>
                  <a:srgbClr val="000000"/>
                </a:solidFill>
                <a:latin typeface="Arial"/>
                <a:ea typeface="Arial"/>
                <a:cs typeface="Arial"/>
                <a:sym typeface="Arial"/>
              </a:rPr>
              <a:t>- BUILD A STRONG RELATIONSHIP = RESPECT</a:t>
            </a:r>
            <a:endParaRPr sz="1600" b="1">
              <a:solidFill>
                <a:srgbClr val="000000"/>
              </a:solidFill>
              <a:latin typeface="Arial"/>
              <a:ea typeface="Arial"/>
              <a:cs typeface="Arial"/>
              <a:sym typeface="Arial"/>
            </a:endParaRPr>
          </a:p>
          <a:p>
            <a:pPr marL="0" lvl="0" indent="0" algn="l" rtl="0">
              <a:spcBef>
                <a:spcPts val="1600"/>
              </a:spcBef>
              <a:spcAft>
                <a:spcPts val="0"/>
              </a:spcAft>
              <a:buNone/>
            </a:pPr>
            <a:r>
              <a:rPr lang="en" sz="1600" b="1">
                <a:solidFill>
                  <a:srgbClr val="000000"/>
                </a:solidFill>
                <a:latin typeface="Arial"/>
                <a:ea typeface="Arial"/>
                <a:cs typeface="Arial"/>
                <a:sym typeface="Arial"/>
              </a:rPr>
              <a:t>Our relationship with our athletes is strong so what we do works for us …. The expectations are high and we let you know if you have more to give. There’s no sugar coating – especially not for that 2017 season boys team.</a:t>
            </a:r>
            <a:endParaRPr sz="1600" b="1">
              <a:solidFill>
                <a:srgbClr val="000000"/>
              </a:solidFill>
              <a:latin typeface="Arial"/>
              <a:ea typeface="Arial"/>
              <a:cs typeface="Arial"/>
              <a:sym typeface="Arial"/>
            </a:endParaRPr>
          </a:p>
          <a:p>
            <a:pPr marL="0" lvl="0" indent="0" algn="l" rtl="0">
              <a:spcBef>
                <a:spcPts val="1600"/>
              </a:spcBef>
              <a:spcAft>
                <a:spcPts val="1600"/>
              </a:spcAft>
              <a:buNone/>
            </a:pPr>
            <a:endParaRPr sz="1600" b="1">
              <a:solidFill>
                <a:srgbClr val="000000"/>
              </a:solidFill>
              <a:latin typeface="Arial"/>
              <a:ea typeface="Arial"/>
              <a:cs typeface="Arial"/>
              <a:sym typeface="Arial"/>
            </a:endParaRPr>
          </a:p>
        </p:txBody>
      </p:sp>
      <p:pic>
        <p:nvPicPr>
          <p:cNvPr id="483" name="Google Shape;483;p73"/>
          <p:cNvPicPr preferRelativeResize="0"/>
          <p:nvPr/>
        </p:nvPicPr>
        <p:blipFill>
          <a:blip r:embed="rId3">
            <a:alphaModFix/>
          </a:blip>
          <a:stretch>
            <a:fillRect/>
          </a:stretch>
        </p:blipFill>
        <p:spPr>
          <a:xfrm>
            <a:off x="3261175" y="723500"/>
            <a:ext cx="952500" cy="9525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74"/>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Bill Dietrich  Valders</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400">
                <a:highlight>
                  <a:schemeClr val="dk1"/>
                </a:highlight>
                <a:latin typeface="Arial"/>
                <a:ea typeface="Arial"/>
                <a:cs typeface="Arial"/>
                <a:sym typeface="Arial"/>
              </a:rPr>
              <a:t>Is there anything important that you would like to share directly with the coaches in particular that may help them to have a successful season?  This could be your final thoughts or tips.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89" name="Google Shape;489;p74"/>
          <p:cNvSpPr txBox="1">
            <a:spLocks noGrp="1"/>
          </p:cNvSpPr>
          <p:nvPr>
            <p:ph type="body" idx="1"/>
          </p:nvPr>
        </p:nvSpPr>
        <p:spPr>
          <a:xfrm>
            <a:off x="4644675" y="556583"/>
            <a:ext cx="4166400" cy="45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000000"/>
                </a:solidFill>
                <a:latin typeface="Arial"/>
                <a:ea typeface="Arial"/>
                <a:cs typeface="Arial"/>
                <a:sym typeface="Arial"/>
              </a:rPr>
              <a:t>After 19 years of coaching the same philosophy I began with is important to me! </a:t>
            </a:r>
            <a:endParaRPr sz="1400" b="1">
              <a:solidFill>
                <a:srgbClr val="000000"/>
              </a:solidFill>
              <a:latin typeface="Arial"/>
              <a:ea typeface="Arial"/>
              <a:cs typeface="Arial"/>
              <a:sym typeface="Arial"/>
            </a:endParaRPr>
          </a:p>
          <a:p>
            <a:pPr marL="0" lvl="0" indent="0" algn="l" rtl="0">
              <a:spcBef>
                <a:spcPts val="0"/>
              </a:spcBef>
              <a:spcAft>
                <a:spcPts val="0"/>
              </a:spcAft>
              <a:buNone/>
            </a:pPr>
            <a:r>
              <a:rPr lang="en" sz="1400" b="1">
                <a:solidFill>
                  <a:srgbClr val="000000"/>
                </a:solidFill>
                <a:latin typeface="Arial"/>
                <a:ea typeface="Arial"/>
                <a:cs typeface="Arial"/>
                <a:sym typeface="Arial"/>
              </a:rPr>
              <a:t>1. To have Fun! </a:t>
            </a:r>
            <a:endParaRPr sz="1400" b="1">
              <a:solidFill>
                <a:srgbClr val="000000"/>
              </a:solidFill>
              <a:latin typeface="Arial"/>
              <a:ea typeface="Arial"/>
              <a:cs typeface="Arial"/>
              <a:sym typeface="Arial"/>
            </a:endParaRPr>
          </a:p>
          <a:p>
            <a:pPr marL="0" lvl="0" indent="0" algn="l" rtl="0">
              <a:spcBef>
                <a:spcPts val="0"/>
              </a:spcBef>
              <a:spcAft>
                <a:spcPts val="0"/>
              </a:spcAft>
              <a:buNone/>
            </a:pPr>
            <a:r>
              <a:rPr lang="en" sz="1400" b="1">
                <a:solidFill>
                  <a:srgbClr val="000000"/>
                </a:solidFill>
                <a:latin typeface="Arial"/>
                <a:ea typeface="Arial"/>
                <a:cs typeface="Arial"/>
                <a:sym typeface="Arial"/>
              </a:rPr>
              <a:t>2. To teach the kids running! </a:t>
            </a:r>
            <a:endParaRPr sz="1400" b="1">
              <a:solidFill>
                <a:srgbClr val="000000"/>
              </a:solidFill>
              <a:latin typeface="Arial"/>
              <a:ea typeface="Arial"/>
              <a:cs typeface="Arial"/>
              <a:sym typeface="Arial"/>
            </a:endParaRPr>
          </a:p>
          <a:p>
            <a:pPr marL="0" lvl="0" indent="0" algn="l" rtl="0">
              <a:spcBef>
                <a:spcPts val="0"/>
              </a:spcBef>
              <a:spcAft>
                <a:spcPts val="0"/>
              </a:spcAft>
              <a:buNone/>
            </a:pPr>
            <a:r>
              <a:rPr lang="en" sz="1400" b="1">
                <a:solidFill>
                  <a:srgbClr val="000000"/>
                </a:solidFill>
                <a:latin typeface="Arial"/>
                <a:ea typeface="Arial"/>
                <a:cs typeface="Arial"/>
                <a:sym typeface="Arial"/>
              </a:rPr>
              <a:t>3. To do your best! AND it needs to be kept in</a:t>
            </a:r>
            <a:endParaRPr sz="1400" b="1">
              <a:solidFill>
                <a:srgbClr val="000000"/>
              </a:solidFill>
              <a:latin typeface="Arial"/>
              <a:ea typeface="Arial"/>
              <a:cs typeface="Arial"/>
              <a:sym typeface="Arial"/>
            </a:endParaRPr>
          </a:p>
          <a:p>
            <a:pPr marL="0" lvl="0" indent="0" algn="l" rtl="0">
              <a:spcBef>
                <a:spcPts val="0"/>
              </a:spcBef>
              <a:spcAft>
                <a:spcPts val="0"/>
              </a:spcAft>
              <a:buNone/>
            </a:pPr>
            <a:r>
              <a:rPr lang="en" sz="1400" b="1">
                <a:solidFill>
                  <a:srgbClr val="000000"/>
                </a:solidFill>
                <a:latin typeface="Arial"/>
                <a:ea typeface="Arial"/>
                <a:cs typeface="Arial"/>
                <a:sym typeface="Arial"/>
              </a:rPr>
              <a:t>that order…..the winning doesn’t overstep its priority! That is success. </a:t>
            </a:r>
            <a:endParaRPr sz="1400" b="1">
              <a:solidFill>
                <a:srgbClr val="000000"/>
              </a:solidFill>
              <a:latin typeface="Arial"/>
              <a:ea typeface="Arial"/>
              <a:cs typeface="Arial"/>
              <a:sym typeface="Arial"/>
            </a:endParaRPr>
          </a:p>
          <a:p>
            <a:pPr marL="0" lvl="0" indent="0" algn="l" rtl="0">
              <a:spcBef>
                <a:spcPts val="0"/>
              </a:spcBef>
              <a:spcAft>
                <a:spcPts val="0"/>
              </a:spcAft>
              <a:buNone/>
            </a:pPr>
            <a:endParaRPr sz="1400" b="1">
              <a:solidFill>
                <a:srgbClr val="000000"/>
              </a:solidFill>
              <a:latin typeface="Arial"/>
              <a:ea typeface="Arial"/>
              <a:cs typeface="Arial"/>
              <a:sym typeface="Arial"/>
            </a:endParaRPr>
          </a:p>
          <a:p>
            <a:pPr marL="0" lvl="0" indent="0" algn="l" rtl="0">
              <a:spcBef>
                <a:spcPts val="0"/>
              </a:spcBef>
              <a:spcAft>
                <a:spcPts val="0"/>
              </a:spcAft>
              <a:buNone/>
            </a:pPr>
            <a:r>
              <a:rPr lang="en" sz="1400" b="1">
                <a:solidFill>
                  <a:srgbClr val="000000"/>
                </a:solidFill>
                <a:latin typeface="Arial"/>
                <a:ea typeface="Arial"/>
                <a:cs typeface="Arial"/>
                <a:sym typeface="Arial"/>
              </a:rPr>
              <a:t>One tip to pass along is to keep the positive attitudes high! I recommend the Missouri Institute of coaching by Rick Mcguire. Any Jon Gordon books on positive coaching or teamwork another great source of ideas.</a:t>
            </a:r>
            <a:endParaRPr sz="1400" b="1">
              <a:solidFill>
                <a:srgbClr val="000000"/>
              </a:solidFill>
              <a:latin typeface="Arial"/>
              <a:ea typeface="Arial"/>
              <a:cs typeface="Arial"/>
              <a:sym typeface="Arial"/>
            </a:endParaRPr>
          </a:p>
          <a:p>
            <a:pPr marL="0" lvl="0" indent="0" algn="l" rtl="0">
              <a:spcBef>
                <a:spcPts val="0"/>
              </a:spcBef>
              <a:spcAft>
                <a:spcPts val="0"/>
              </a:spcAft>
              <a:buNone/>
            </a:pPr>
            <a:endParaRPr sz="1400" b="1">
              <a:solidFill>
                <a:srgbClr val="000000"/>
              </a:solidFill>
              <a:latin typeface="Arial"/>
              <a:ea typeface="Arial"/>
              <a:cs typeface="Arial"/>
              <a:sym typeface="Arial"/>
            </a:endParaRPr>
          </a:p>
        </p:txBody>
      </p:sp>
      <p:pic>
        <p:nvPicPr>
          <p:cNvPr id="490" name="Google Shape;490;p74"/>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75"/>
          <p:cNvSpPr txBox="1">
            <a:spLocks noGrp="1"/>
          </p:cNvSpPr>
          <p:nvPr>
            <p:ph type="title"/>
          </p:nvPr>
        </p:nvSpPr>
        <p:spPr>
          <a:xfrm>
            <a:off x="392775" y="518889"/>
            <a:ext cx="3625500" cy="174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Brian Finnel</a:t>
            </a:r>
            <a:endParaRPr/>
          </a:p>
          <a:p>
            <a:pPr marL="0" lvl="0" indent="0" algn="l" rtl="0">
              <a:spcBef>
                <a:spcPts val="0"/>
              </a:spcBef>
              <a:spcAft>
                <a:spcPts val="0"/>
              </a:spcAft>
              <a:buNone/>
            </a:pPr>
            <a:r>
              <a:rPr lang="en"/>
              <a:t>Middleton</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400">
                <a:highlight>
                  <a:schemeClr val="dk1"/>
                </a:highlight>
                <a:latin typeface="Arial"/>
                <a:ea typeface="Arial"/>
                <a:cs typeface="Arial"/>
                <a:sym typeface="Arial"/>
              </a:rPr>
              <a:t>Is there anything important that you would like to share directly with the coaches in particular that may help them to have a successful season?  This could be your final thoughts or tips.</a:t>
            </a:r>
            <a:endParaRPr sz="1400">
              <a:highlight>
                <a:schemeClr val="dk1"/>
              </a:highlight>
            </a:endParaRPr>
          </a:p>
        </p:txBody>
      </p:sp>
      <p:sp>
        <p:nvSpPr>
          <p:cNvPr id="496" name="Google Shape;496;p75"/>
          <p:cNvSpPr txBox="1">
            <a:spLocks noGrp="1"/>
          </p:cNvSpPr>
          <p:nvPr>
            <p:ph type="body" idx="1"/>
          </p:nvPr>
        </p:nvSpPr>
        <p:spPr>
          <a:xfrm>
            <a:off x="4876800" y="156861"/>
            <a:ext cx="3846300" cy="458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14213D"/>
                </a:solidFill>
                <a:highlight>
                  <a:srgbClr val="FFFFFF"/>
                </a:highlight>
                <a:latin typeface="Arial"/>
                <a:ea typeface="Arial"/>
                <a:cs typeface="Arial"/>
                <a:sym typeface="Arial"/>
              </a:rPr>
              <a:t>I think it’s important to have the right kids as your captains/leaders. These are not always the fastest athletes either.  If culture is not in place the way you want it, how can you change it?</a:t>
            </a:r>
            <a:endParaRPr sz="2400" b="1">
              <a:solidFill>
                <a:srgbClr val="14213D"/>
              </a:solidFill>
              <a:highlight>
                <a:srgbClr val="FFFFFF"/>
              </a:highlight>
              <a:latin typeface="Arial"/>
              <a:ea typeface="Arial"/>
              <a:cs typeface="Arial"/>
              <a:sym typeface="Arial"/>
            </a:endParaRPr>
          </a:p>
          <a:p>
            <a:pPr marL="0" lvl="0" indent="0" algn="l" rtl="0">
              <a:spcBef>
                <a:spcPts val="0"/>
              </a:spcBef>
              <a:spcAft>
                <a:spcPts val="0"/>
              </a:spcAft>
              <a:buNone/>
            </a:pPr>
            <a:endParaRPr sz="2400" b="1">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endParaRPr sz="2400" b="1">
              <a:solidFill>
                <a:srgbClr val="000000"/>
              </a:solidFill>
              <a:highlight>
                <a:srgbClr val="FFFFFF"/>
              </a:highlight>
              <a:latin typeface="Arial"/>
              <a:ea typeface="Arial"/>
              <a:cs typeface="Arial"/>
              <a:sym typeface="Arial"/>
            </a:endParaRPr>
          </a:p>
        </p:txBody>
      </p:sp>
      <p:pic>
        <p:nvPicPr>
          <p:cNvPr id="497" name="Google Shape;497;p75"/>
          <p:cNvPicPr preferRelativeResize="0"/>
          <p:nvPr/>
        </p:nvPicPr>
        <p:blipFill>
          <a:blip r:embed="rId3">
            <a:alphaModFix/>
          </a:blip>
          <a:stretch>
            <a:fillRect/>
          </a:stretch>
        </p:blipFill>
        <p:spPr>
          <a:xfrm>
            <a:off x="3065725" y="690028"/>
            <a:ext cx="952500" cy="9525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path path="circle">
            <a:fillToRect l="50000" t="50000" r="50000" b="50000"/>
          </a:path>
          <a:tileRect/>
        </a:gradFill>
        <a:effectLst/>
      </p:bgPr>
    </p:bg>
    <p:spTree>
      <p:nvGrpSpPr>
        <p:cNvPr id="1" name="Shape 501"/>
        <p:cNvGrpSpPr/>
        <p:nvPr/>
      </p:nvGrpSpPr>
      <p:grpSpPr>
        <a:xfrm>
          <a:off x="0" y="0"/>
          <a:ext cx="0" cy="0"/>
          <a:chOff x="0" y="0"/>
          <a:chExt cx="0" cy="0"/>
        </a:xfrm>
      </p:grpSpPr>
      <p:sp>
        <p:nvSpPr>
          <p:cNvPr id="502" name="Google Shape;502;p76"/>
          <p:cNvSpPr txBox="1">
            <a:spLocks noGrp="1"/>
          </p:cNvSpPr>
          <p:nvPr>
            <p:ph type="ctrTitle"/>
          </p:nvPr>
        </p:nvSpPr>
        <p:spPr>
          <a:xfrm>
            <a:off x="311700" y="599694"/>
            <a:ext cx="8520600" cy="1425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00"/>
                </a:solidFill>
                <a:highlight>
                  <a:srgbClr val="FFFFFF"/>
                </a:highlight>
                <a:latin typeface="Arial"/>
                <a:ea typeface="Arial"/>
                <a:cs typeface="Arial"/>
                <a:sym typeface="Arial"/>
              </a:rPr>
              <a:t>How much weight room work is there in your program? What does it entail, and when is that work done? If you don’t do weight room work, what strength work does your team do? </a:t>
            </a:r>
            <a:endParaRPr sz="2400" b="1">
              <a:solidFill>
                <a:srgbClr val="000000"/>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sz="2400">
              <a:solidFill>
                <a:srgbClr val="000000"/>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sz="2400" b="1">
              <a:solidFill>
                <a:srgbClr val="000000"/>
              </a:solidFill>
              <a:latin typeface="Arial"/>
              <a:ea typeface="Arial"/>
              <a:cs typeface="Arial"/>
              <a:sym typeface="Arial"/>
            </a:endParaRPr>
          </a:p>
        </p:txBody>
      </p:sp>
      <p:sp>
        <p:nvSpPr>
          <p:cNvPr id="503" name="Google Shape;503;p76"/>
          <p:cNvSpPr txBox="1">
            <a:spLocks noGrp="1"/>
          </p:cNvSpPr>
          <p:nvPr>
            <p:ph type="subTitle" idx="1"/>
          </p:nvPr>
        </p:nvSpPr>
        <p:spPr>
          <a:xfrm>
            <a:off x="311700" y="2968122"/>
            <a:ext cx="4242600" cy="82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accent5"/>
              </a:solidFill>
              <a:latin typeface="Arial"/>
              <a:ea typeface="Arial"/>
              <a:cs typeface="Arial"/>
              <a:sym typeface="Arial"/>
            </a:endParaRPr>
          </a:p>
          <a:p>
            <a:pPr marL="0" lvl="0" indent="0" algn="l" rtl="0">
              <a:spcBef>
                <a:spcPts val="0"/>
              </a:spcBef>
              <a:spcAft>
                <a:spcPts val="0"/>
              </a:spcAft>
              <a:buNone/>
            </a:pPr>
            <a:r>
              <a:rPr lang="en">
                <a:solidFill>
                  <a:srgbClr val="FF0000"/>
                </a:solidFill>
              </a:rPr>
              <a:t>BONUS</a:t>
            </a:r>
            <a:endParaRPr>
              <a:solidFill>
                <a:srgbClr val="FF0000"/>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77"/>
          <p:cNvSpPr txBox="1">
            <a:spLocks noGrp="1"/>
          </p:cNvSpPr>
          <p:nvPr>
            <p:ph type="title"/>
          </p:nvPr>
        </p:nvSpPr>
        <p:spPr>
          <a:xfrm>
            <a:off x="392775" y="518889"/>
            <a:ext cx="3625500" cy="174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Brian Finnel</a:t>
            </a:r>
            <a:endParaRPr/>
          </a:p>
          <a:p>
            <a:pPr marL="0" lvl="0" indent="0" algn="l" rtl="0">
              <a:spcBef>
                <a:spcPts val="0"/>
              </a:spcBef>
              <a:spcAft>
                <a:spcPts val="0"/>
              </a:spcAft>
              <a:buNone/>
            </a:pPr>
            <a:r>
              <a:rPr lang="en"/>
              <a:t>Middleton</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rgbClr val="000000"/>
              </a:buClr>
              <a:buSzPts val="1100"/>
              <a:buFont typeface="Arial"/>
              <a:buNone/>
            </a:pPr>
            <a:r>
              <a:rPr lang="en" sz="1400">
                <a:highlight>
                  <a:schemeClr val="dk1"/>
                </a:highlight>
                <a:latin typeface="Arial"/>
                <a:ea typeface="Arial"/>
                <a:cs typeface="Arial"/>
                <a:sym typeface="Arial"/>
              </a:rPr>
              <a:t>How much weight room work is there in your program? What does it entail, and when is that work done? If you don’t do weight room work, what strength work does your team do? </a:t>
            </a:r>
            <a:endParaRPr sz="1400">
              <a:highlight>
                <a:schemeClr val="dk1"/>
              </a:highlight>
            </a:endParaRPr>
          </a:p>
          <a:p>
            <a:pPr marL="0" lvl="0" indent="0" algn="l" rtl="0">
              <a:lnSpc>
                <a:spcPct val="115000"/>
              </a:lnSpc>
              <a:spcBef>
                <a:spcPts val="0"/>
              </a:spcBef>
              <a:spcAft>
                <a:spcPts val="0"/>
              </a:spcAft>
              <a:buNone/>
            </a:pPr>
            <a:endParaRPr sz="1400">
              <a:highlight>
                <a:schemeClr val="dk1"/>
              </a:highlight>
            </a:endParaRPr>
          </a:p>
        </p:txBody>
      </p:sp>
      <p:sp>
        <p:nvSpPr>
          <p:cNvPr id="509" name="Google Shape;509;p77"/>
          <p:cNvSpPr txBox="1">
            <a:spLocks noGrp="1"/>
          </p:cNvSpPr>
          <p:nvPr>
            <p:ph type="body" idx="1"/>
          </p:nvPr>
        </p:nvSpPr>
        <p:spPr>
          <a:xfrm>
            <a:off x="4876800" y="156861"/>
            <a:ext cx="3846300" cy="458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000000"/>
                </a:solidFill>
                <a:latin typeface="Arial"/>
                <a:ea typeface="Arial"/>
                <a:cs typeface="Arial"/>
                <a:sym typeface="Arial"/>
              </a:rPr>
              <a:t>We have no weight room to work with due to other fall sports. So, we do ST 2x a week for about ⅔ of the season. Core is a standard activity 2-4x a week all season though. </a:t>
            </a:r>
            <a:endParaRPr sz="2400" b="1">
              <a:solidFill>
                <a:srgbClr val="000000"/>
              </a:solidFill>
              <a:latin typeface="Arial"/>
              <a:ea typeface="Arial"/>
              <a:cs typeface="Arial"/>
              <a:sym typeface="Arial"/>
            </a:endParaRPr>
          </a:p>
        </p:txBody>
      </p:sp>
      <p:pic>
        <p:nvPicPr>
          <p:cNvPr id="510" name="Google Shape;510;p77"/>
          <p:cNvPicPr preferRelativeResize="0"/>
          <p:nvPr/>
        </p:nvPicPr>
        <p:blipFill>
          <a:blip r:embed="rId3">
            <a:alphaModFix/>
          </a:blip>
          <a:stretch>
            <a:fillRect/>
          </a:stretch>
        </p:blipFill>
        <p:spPr>
          <a:xfrm>
            <a:off x="3065725" y="690028"/>
            <a:ext cx="952500" cy="9525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78"/>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Bill Dietrich  Valders</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400">
                <a:highlight>
                  <a:schemeClr val="dk1"/>
                </a:highlight>
                <a:latin typeface="Arial"/>
                <a:ea typeface="Arial"/>
                <a:cs typeface="Arial"/>
                <a:sym typeface="Arial"/>
              </a:rPr>
              <a:t>How much weight room work is there in your program? What does it entail, and when is that work done? If you don’t do weight room work, what strength work does your team do?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16" name="Google Shape;516;p78"/>
          <p:cNvSpPr txBox="1">
            <a:spLocks noGrp="1"/>
          </p:cNvSpPr>
          <p:nvPr>
            <p:ph type="body" idx="1"/>
          </p:nvPr>
        </p:nvSpPr>
        <p:spPr>
          <a:xfrm>
            <a:off x="4644675" y="556583"/>
            <a:ext cx="4166400" cy="45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0000"/>
                </a:solidFill>
                <a:latin typeface="Arial"/>
                <a:ea typeface="Arial"/>
                <a:cs typeface="Arial"/>
                <a:sym typeface="Arial"/>
              </a:rPr>
              <a:t>The team does not go into the weight room. Strength training is done with hill work in</a:t>
            </a:r>
            <a:endParaRPr sz="1800" b="1">
              <a:solidFill>
                <a:srgbClr val="000000"/>
              </a:solidFill>
              <a:latin typeface="Arial"/>
              <a:ea typeface="Arial"/>
              <a:cs typeface="Arial"/>
              <a:sym typeface="Arial"/>
            </a:endParaRPr>
          </a:p>
          <a:p>
            <a:pPr marL="0" lvl="0" indent="0" algn="l" rtl="0">
              <a:spcBef>
                <a:spcPts val="0"/>
              </a:spcBef>
              <a:spcAft>
                <a:spcPts val="0"/>
              </a:spcAft>
              <a:buNone/>
            </a:pPr>
            <a:r>
              <a:rPr lang="en" sz="1800" b="1">
                <a:solidFill>
                  <a:srgbClr val="000000"/>
                </a:solidFill>
                <a:latin typeface="Arial"/>
                <a:ea typeface="Arial"/>
                <a:cs typeface="Arial"/>
                <a:sym typeface="Arial"/>
              </a:rPr>
              <a:t>practicing and the Core workout they all do together. They nicknamed it “Core-O’clock”</a:t>
            </a:r>
            <a:endParaRPr sz="1800" b="1">
              <a:solidFill>
                <a:srgbClr val="000000"/>
              </a:solidFill>
              <a:latin typeface="Arial"/>
              <a:ea typeface="Arial"/>
              <a:cs typeface="Arial"/>
              <a:sym typeface="Arial"/>
            </a:endParaRPr>
          </a:p>
          <a:p>
            <a:pPr marL="0" lvl="0" indent="0" algn="l" rtl="0">
              <a:spcBef>
                <a:spcPts val="0"/>
              </a:spcBef>
              <a:spcAft>
                <a:spcPts val="0"/>
              </a:spcAft>
              <a:buNone/>
            </a:pPr>
            <a:r>
              <a:rPr lang="en" sz="1800" b="1">
                <a:solidFill>
                  <a:srgbClr val="000000"/>
                </a:solidFill>
                <a:latin typeface="Arial"/>
                <a:ea typeface="Arial"/>
                <a:cs typeface="Arial"/>
                <a:sym typeface="Arial"/>
              </a:rPr>
              <a:t>and they sit in a circle and each one picks a core workout for the team to do.</a:t>
            </a:r>
            <a:endParaRPr sz="1800" b="1">
              <a:solidFill>
                <a:srgbClr val="000000"/>
              </a:solidFill>
              <a:latin typeface="Arial"/>
              <a:ea typeface="Arial"/>
              <a:cs typeface="Arial"/>
              <a:sym typeface="Arial"/>
            </a:endParaRPr>
          </a:p>
          <a:p>
            <a:pPr marL="0" lvl="0" indent="0" algn="l" rtl="0">
              <a:spcBef>
                <a:spcPts val="0"/>
              </a:spcBef>
              <a:spcAft>
                <a:spcPts val="0"/>
              </a:spcAft>
              <a:buNone/>
            </a:pPr>
            <a:endParaRPr sz="1800" b="1">
              <a:solidFill>
                <a:srgbClr val="000000"/>
              </a:solidFill>
              <a:latin typeface="Arial"/>
              <a:ea typeface="Arial"/>
              <a:cs typeface="Arial"/>
              <a:sym typeface="Arial"/>
            </a:endParaRPr>
          </a:p>
        </p:txBody>
      </p:sp>
      <p:pic>
        <p:nvPicPr>
          <p:cNvPr id="517" name="Google Shape;517;p78"/>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79"/>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Ingrid Husmoen  Durand</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400">
                <a:highlight>
                  <a:schemeClr val="dk1"/>
                </a:highlight>
                <a:latin typeface="Arial"/>
                <a:ea typeface="Arial"/>
                <a:cs typeface="Arial"/>
                <a:sym typeface="Arial"/>
              </a:rPr>
              <a:t>How much weight room work is there in your program? What does it entail, and when is that work done? If you don’t do weight room work, what strength work does your team do? </a:t>
            </a:r>
            <a:endParaRPr/>
          </a:p>
        </p:txBody>
      </p:sp>
      <p:sp>
        <p:nvSpPr>
          <p:cNvPr id="523" name="Google Shape;523;p79"/>
          <p:cNvSpPr txBox="1">
            <a:spLocks noGrp="1"/>
          </p:cNvSpPr>
          <p:nvPr>
            <p:ph type="body" idx="1"/>
          </p:nvPr>
        </p:nvSpPr>
        <p:spPr>
          <a:xfrm>
            <a:off x="4644675" y="229250"/>
            <a:ext cx="4166400" cy="528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000000"/>
                </a:solidFill>
                <a:latin typeface="Arial"/>
                <a:ea typeface="Arial"/>
                <a:cs typeface="Arial"/>
                <a:sym typeface="Arial"/>
              </a:rPr>
              <a:t>Variety of 5 strength workouts I created, grouping certain muscles groups.</a:t>
            </a:r>
            <a:endParaRPr sz="1400" b="1">
              <a:solidFill>
                <a:srgbClr val="000000"/>
              </a:solidFill>
              <a:latin typeface="Arial"/>
              <a:ea typeface="Arial"/>
              <a:cs typeface="Arial"/>
              <a:sym typeface="Arial"/>
            </a:endParaRPr>
          </a:p>
          <a:p>
            <a:pPr marL="0" lvl="0" indent="0" algn="l" rtl="0">
              <a:spcBef>
                <a:spcPts val="1600"/>
              </a:spcBef>
              <a:spcAft>
                <a:spcPts val="0"/>
              </a:spcAft>
              <a:buNone/>
            </a:pPr>
            <a:r>
              <a:rPr lang="en" sz="1400" b="1">
                <a:solidFill>
                  <a:srgbClr val="000000"/>
                </a:solidFill>
                <a:latin typeface="Arial"/>
                <a:ea typeface="Arial"/>
                <a:cs typeface="Arial"/>
                <a:sym typeface="Arial"/>
              </a:rPr>
              <a:t>- Each workout includes some AB work plus combo of upper and lower body.</a:t>
            </a:r>
            <a:endParaRPr sz="1400" b="1">
              <a:solidFill>
                <a:srgbClr val="000000"/>
              </a:solidFill>
              <a:latin typeface="Arial"/>
              <a:ea typeface="Arial"/>
              <a:cs typeface="Arial"/>
              <a:sym typeface="Arial"/>
            </a:endParaRPr>
          </a:p>
          <a:p>
            <a:pPr marL="0" lvl="0" indent="0" algn="l" rtl="0">
              <a:spcBef>
                <a:spcPts val="1600"/>
              </a:spcBef>
              <a:spcAft>
                <a:spcPts val="0"/>
              </a:spcAft>
              <a:buNone/>
            </a:pPr>
            <a:r>
              <a:rPr lang="en" sz="1400" b="1">
                <a:solidFill>
                  <a:srgbClr val="000000"/>
                </a:solidFill>
                <a:latin typeface="Arial"/>
                <a:ea typeface="Arial"/>
                <a:cs typeface="Arial"/>
                <a:sym typeface="Arial"/>
              </a:rPr>
              <a:t>- Variations of box jumps, squats and lunges = lower body.</a:t>
            </a:r>
            <a:endParaRPr sz="1400" b="1">
              <a:solidFill>
                <a:srgbClr val="000000"/>
              </a:solidFill>
              <a:latin typeface="Arial"/>
              <a:ea typeface="Arial"/>
              <a:cs typeface="Arial"/>
              <a:sym typeface="Arial"/>
            </a:endParaRPr>
          </a:p>
          <a:p>
            <a:pPr marL="0" lvl="0" indent="0" algn="l" rtl="0">
              <a:spcBef>
                <a:spcPts val="1600"/>
              </a:spcBef>
              <a:spcAft>
                <a:spcPts val="0"/>
              </a:spcAft>
              <a:buNone/>
            </a:pPr>
            <a:r>
              <a:rPr lang="en" sz="1400" b="1">
                <a:solidFill>
                  <a:srgbClr val="000000"/>
                </a:solidFill>
                <a:latin typeface="Arial"/>
                <a:ea typeface="Arial"/>
                <a:cs typeface="Arial"/>
                <a:sym typeface="Arial"/>
              </a:rPr>
              <a:t>- The hardest strength workout was always on Mondays as most meets were on Thursday.</a:t>
            </a:r>
            <a:endParaRPr sz="1400" b="1">
              <a:solidFill>
                <a:srgbClr val="000000"/>
              </a:solidFill>
              <a:latin typeface="Arial"/>
              <a:ea typeface="Arial"/>
              <a:cs typeface="Arial"/>
              <a:sym typeface="Arial"/>
            </a:endParaRPr>
          </a:p>
          <a:p>
            <a:pPr marL="0" lvl="0" indent="0" algn="l" rtl="0">
              <a:spcBef>
                <a:spcPts val="1600"/>
              </a:spcBef>
              <a:spcAft>
                <a:spcPts val="0"/>
              </a:spcAft>
              <a:buNone/>
            </a:pPr>
            <a:r>
              <a:rPr lang="en" sz="1400" b="1">
                <a:solidFill>
                  <a:srgbClr val="000000"/>
                </a:solidFill>
                <a:latin typeface="Arial"/>
                <a:ea typeface="Arial"/>
                <a:cs typeface="Arial"/>
                <a:sym typeface="Arial"/>
              </a:rPr>
              <a:t>- To get the most out of the lifting, workouts done before the running workout for the day.</a:t>
            </a:r>
            <a:endParaRPr sz="1400" b="1">
              <a:solidFill>
                <a:srgbClr val="000000"/>
              </a:solidFill>
              <a:latin typeface="Arial"/>
              <a:ea typeface="Arial"/>
              <a:cs typeface="Arial"/>
              <a:sym typeface="Arial"/>
            </a:endParaRPr>
          </a:p>
          <a:p>
            <a:pPr marL="0" lvl="0" indent="0" algn="l" rtl="0">
              <a:spcBef>
                <a:spcPts val="1600"/>
              </a:spcBef>
              <a:spcAft>
                <a:spcPts val="0"/>
              </a:spcAft>
              <a:buNone/>
            </a:pPr>
            <a:r>
              <a:rPr lang="en" sz="1400" b="1">
                <a:solidFill>
                  <a:srgbClr val="000000"/>
                </a:solidFill>
                <a:latin typeface="Arial"/>
                <a:ea typeface="Arial"/>
                <a:cs typeface="Arial"/>
                <a:sym typeface="Arial"/>
              </a:rPr>
              <a:t>- We did more strength training at the beginning of the season, but tapered off near the end of the season.</a:t>
            </a:r>
            <a:endParaRPr sz="1400" b="1">
              <a:solidFill>
                <a:srgbClr val="000000"/>
              </a:solidFill>
              <a:latin typeface="Arial"/>
              <a:ea typeface="Arial"/>
              <a:cs typeface="Arial"/>
              <a:sym typeface="Arial"/>
            </a:endParaRPr>
          </a:p>
          <a:p>
            <a:pPr marL="0" lvl="0" indent="0" algn="l" rtl="0">
              <a:spcBef>
                <a:spcPts val="1600"/>
              </a:spcBef>
              <a:spcAft>
                <a:spcPts val="0"/>
              </a:spcAft>
              <a:buNone/>
            </a:pPr>
            <a:r>
              <a:rPr lang="en" sz="1400" b="1">
                <a:solidFill>
                  <a:srgbClr val="000000"/>
                </a:solidFill>
                <a:latin typeface="Arial"/>
                <a:ea typeface="Arial"/>
                <a:cs typeface="Arial"/>
                <a:sym typeface="Arial"/>
              </a:rPr>
              <a:t>- AB workouts were done 2-4 times a week.</a:t>
            </a:r>
            <a:endParaRPr sz="1400" b="1">
              <a:solidFill>
                <a:srgbClr val="000000"/>
              </a:solidFill>
              <a:latin typeface="Arial"/>
              <a:ea typeface="Arial"/>
              <a:cs typeface="Arial"/>
              <a:sym typeface="Arial"/>
            </a:endParaRPr>
          </a:p>
          <a:p>
            <a:pPr marL="0" lvl="0" indent="0" algn="l" rtl="0">
              <a:spcBef>
                <a:spcPts val="1600"/>
              </a:spcBef>
              <a:spcAft>
                <a:spcPts val="1600"/>
              </a:spcAft>
              <a:buNone/>
            </a:pPr>
            <a:endParaRPr sz="1400" b="1">
              <a:solidFill>
                <a:srgbClr val="000000"/>
              </a:solidFill>
              <a:latin typeface="Arial"/>
              <a:ea typeface="Arial"/>
              <a:cs typeface="Arial"/>
              <a:sym typeface="Arial"/>
            </a:endParaRPr>
          </a:p>
        </p:txBody>
      </p:sp>
      <p:pic>
        <p:nvPicPr>
          <p:cNvPr id="524" name="Google Shape;524;p79"/>
          <p:cNvPicPr preferRelativeResize="0"/>
          <p:nvPr/>
        </p:nvPicPr>
        <p:blipFill>
          <a:blip r:embed="rId3">
            <a:alphaModFix/>
          </a:blip>
          <a:stretch>
            <a:fillRect/>
          </a:stretch>
        </p:blipFill>
        <p:spPr>
          <a:xfrm>
            <a:off x="3261175" y="723500"/>
            <a:ext cx="952500" cy="9525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80"/>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Matt Roe </a:t>
            </a:r>
            <a:endParaRPr/>
          </a:p>
          <a:p>
            <a:pPr marL="0" lvl="0" indent="0" algn="l" rtl="0">
              <a:spcBef>
                <a:spcPts val="0"/>
              </a:spcBef>
              <a:spcAft>
                <a:spcPts val="0"/>
              </a:spcAft>
              <a:buNone/>
            </a:pPr>
            <a:r>
              <a:rPr lang="en"/>
              <a:t>Sun Prairie</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400">
                <a:highlight>
                  <a:schemeClr val="dk1"/>
                </a:highlight>
                <a:latin typeface="Arial"/>
                <a:ea typeface="Arial"/>
                <a:cs typeface="Arial"/>
                <a:sym typeface="Arial"/>
              </a:rPr>
              <a:t>How much weight room work is there in your program? What does it entail, and when is that work done? If you don’t do weight room work, what strength work does your team do? </a:t>
            </a:r>
            <a:endParaRPr sz="14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b="1">
              <a:highlight>
                <a:schemeClr val="dk1"/>
              </a:highlight>
              <a:latin typeface="Arial"/>
              <a:ea typeface="Arial"/>
              <a:cs typeface="Arial"/>
              <a:sym typeface="Arial"/>
            </a:endParaRPr>
          </a:p>
        </p:txBody>
      </p:sp>
      <p:sp>
        <p:nvSpPr>
          <p:cNvPr id="530" name="Google Shape;530;p80"/>
          <p:cNvSpPr txBox="1">
            <a:spLocks noGrp="1"/>
          </p:cNvSpPr>
          <p:nvPr>
            <p:ph type="body" idx="1"/>
          </p:nvPr>
        </p:nvSpPr>
        <p:spPr>
          <a:xfrm>
            <a:off x="4655525" y="580500"/>
            <a:ext cx="4166400" cy="45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000000"/>
                </a:solidFill>
                <a:highlight>
                  <a:srgbClr val="FFFFFF"/>
                </a:highlight>
                <a:latin typeface="Arial"/>
                <a:ea typeface="Arial"/>
                <a:cs typeface="Arial"/>
                <a:sym typeface="Arial"/>
              </a:rPr>
              <a:t>We don’t use the weightroom in cross country.</a:t>
            </a:r>
            <a:endParaRPr sz="1600" b="1">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r>
              <a:rPr lang="en" sz="1600" b="1">
                <a:solidFill>
                  <a:srgbClr val="000000"/>
                </a:solidFill>
                <a:highlight>
                  <a:srgbClr val="FFFFFF"/>
                </a:highlight>
                <a:latin typeface="Arial"/>
                <a:ea typeface="Arial"/>
                <a:cs typeface="Arial"/>
                <a:sym typeface="Arial"/>
              </a:rPr>
              <a:t>-We’ve done a lot of things over the years for strength work.  This is what we have consistently done for several years:</a:t>
            </a:r>
            <a:endParaRPr sz="1600" b="1">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r>
              <a:rPr lang="en" sz="1600" b="1">
                <a:solidFill>
                  <a:srgbClr val="000000"/>
                </a:solidFill>
                <a:highlight>
                  <a:srgbClr val="FFFFFF"/>
                </a:highlight>
                <a:latin typeface="Arial"/>
                <a:ea typeface="Arial"/>
                <a:cs typeface="Arial"/>
                <a:sym typeface="Arial"/>
              </a:rPr>
              <a:t>+Lunge matrix and lateral lunges as part of our daily warm-up.</a:t>
            </a:r>
            <a:endParaRPr sz="1600" b="1">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r>
              <a:rPr lang="en" sz="1600" b="1">
                <a:solidFill>
                  <a:srgbClr val="000000"/>
                </a:solidFill>
                <a:highlight>
                  <a:srgbClr val="FFFFFF"/>
                </a:highlight>
                <a:latin typeface="Arial"/>
                <a:ea typeface="Arial"/>
                <a:cs typeface="Arial"/>
                <a:sym typeface="Arial"/>
              </a:rPr>
              <a:t>+Some sort of core work 3+ times a week.</a:t>
            </a:r>
            <a:endParaRPr sz="1600" b="1">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r>
              <a:rPr lang="en" sz="1600" b="1">
                <a:solidFill>
                  <a:srgbClr val="000000"/>
                </a:solidFill>
                <a:highlight>
                  <a:srgbClr val="FFFFFF"/>
                </a:highlight>
                <a:latin typeface="Arial"/>
                <a:ea typeface="Arial"/>
                <a:cs typeface="Arial"/>
                <a:sym typeface="Arial"/>
              </a:rPr>
              <a:t>+Glute strengthening: 4 specific exercises 2-3 times per week.</a:t>
            </a:r>
            <a:endParaRPr sz="1600" b="1">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r>
              <a:rPr lang="en" sz="1600" b="1">
                <a:solidFill>
                  <a:srgbClr val="000000"/>
                </a:solidFill>
                <a:highlight>
                  <a:srgbClr val="FFFFFF"/>
                </a:highlight>
                <a:latin typeface="Arial"/>
                <a:ea typeface="Arial"/>
                <a:cs typeface="Arial"/>
                <a:sym typeface="Arial"/>
              </a:rPr>
              <a:t>-We’ve also done other strength work with a variety of circuit exercises in the past</a:t>
            </a:r>
            <a:endParaRPr sz="1600" b="1">
              <a:solidFill>
                <a:srgbClr val="000000"/>
              </a:solidFill>
              <a:highlight>
                <a:srgbClr val="FFFFFF"/>
              </a:highlight>
              <a:latin typeface="Arial"/>
              <a:ea typeface="Arial"/>
              <a:cs typeface="Arial"/>
              <a:sym typeface="Arial"/>
            </a:endParaRPr>
          </a:p>
          <a:p>
            <a:pPr marL="0" lvl="0" indent="0" algn="l" rtl="0">
              <a:spcBef>
                <a:spcPts val="0"/>
              </a:spcBef>
              <a:spcAft>
                <a:spcPts val="0"/>
              </a:spcAft>
              <a:buNone/>
            </a:pPr>
            <a:endParaRPr sz="1600" b="1">
              <a:solidFill>
                <a:srgbClr val="000000"/>
              </a:solidFill>
              <a:highlight>
                <a:srgbClr val="FFFFFF"/>
              </a:highlight>
              <a:latin typeface="Arial"/>
              <a:ea typeface="Arial"/>
              <a:cs typeface="Arial"/>
              <a:sym typeface="Arial"/>
            </a:endParaRPr>
          </a:p>
        </p:txBody>
      </p:sp>
      <p:pic>
        <p:nvPicPr>
          <p:cNvPr id="531" name="Google Shape;531;p80"/>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81"/>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Thain Jones  Freedom</a:t>
            </a:r>
            <a:endParaRPr/>
          </a:p>
          <a:p>
            <a:pPr marL="0" lvl="0" indent="0" algn="l" rtl="0">
              <a:lnSpc>
                <a:spcPct val="115000"/>
              </a:lnSpc>
              <a:spcBef>
                <a:spcPts val="0"/>
              </a:spcBef>
              <a:spcAft>
                <a:spcPts val="0"/>
              </a:spcAft>
              <a:buNone/>
            </a:pPr>
            <a:endParaRPr sz="1400">
              <a:highlight>
                <a:schemeClr val="dk1"/>
              </a:highlight>
              <a:latin typeface="Arial"/>
              <a:ea typeface="Arial"/>
              <a:cs typeface="Arial"/>
              <a:sym typeface="Arial"/>
            </a:endParaRPr>
          </a:p>
          <a:p>
            <a:pPr marL="0" lvl="0" indent="0" algn="l" rtl="0">
              <a:lnSpc>
                <a:spcPct val="115000"/>
              </a:lnSpc>
              <a:spcBef>
                <a:spcPts val="0"/>
              </a:spcBef>
              <a:spcAft>
                <a:spcPts val="0"/>
              </a:spcAft>
              <a:buNone/>
            </a:pPr>
            <a:r>
              <a:rPr lang="en" sz="1400">
                <a:highlight>
                  <a:schemeClr val="dk1"/>
                </a:highlight>
                <a:latin typeface="Arial"/>
                <a:ea typeface="Arial"/>
                <a:cs typeface="Arial"/>
                <a:sym typeface="Arial"/>
              </a:rPr>
              <a:t>How much weight room work is there in your program? What does it entail, and when is that work done? If you don’t do weight room work, what strength work does your team do? </a:t>
            </a:r>
            <a:endParaRPr sz="12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b="1">
              <a:highlight>
                <a:schemeClr val="dk1"/>
              </a:highlight>
              <a:latin typeface="Arial"/>
              <a:ea typeface="Arial"/>
              <a:cs typeface="Arial"/>
              <a:sym typeface="Arial"/>
            </a:endParaRPr>
          </a:p>
        </p:txBody>
      </p:sp>
      <p:sp>
        <p:nvSpPr>
          <p:cNvPr id="537" name="Google Shape;537;p81"/>
          <p:cNvSpPr txBox="1">
            <a:spLocks noGrp="1"/>
          </p:cNvSpPr>
          <p:nvPr>
            <p:ph type="body" idx="1"/>
          </p:nvPr>
        </p:nvSpPr>
        <p:spPr>
          <a:xfrm>
            <a:off x="4633825" y="48278"/>
            <a:ext cx="4166400" cy="54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0000"/>
                </a:solidFill>
                <a:latin typeface="Arial"/>
                <a:ea typeface="Arial"/>
                <a:cs typeface="Arial"/>
                <a:sym typeface="Arial"/>
              </a:rPr>
              <a:t>We attempt to lift at least twice a week, depending on our meet schedule.</a:t>
            </a:r>
            <a:endParaRPr sz="1800" b="1">
              <a:solidFill>
                <a:srgbClr val="000000"/>
              </a:solidFill>
              <a:latin typeface="Arial"/>
              <a:ea typeface="Arial"/>
              <a:cs typeface="Arial"/>
              <a:sym typeface="Arial"/>
            </a:endParaRPr>
          </a:p>
          <a:p>
            <a:pPr marL="0" lvl="0" indent="0" algn="l" rtl="0">
              <a:spcBef>
                <a:spcPts val="1600"/>
              </a:spcBef>
              <a:spcAft>
                <a:spcPts val="0"/>
              </a:spcAft>
              <a:buNone/>
            </a:pPr>
            <a:r>
              <a:rPr lang="en" sz="1800" b="1">
                <a:solidFill>
                  <a:srgbClr val="000000"/>
                </a:solidFill>
                <a:latin typeface="Arial"/>
                <a:ea typeface="Arial"/>
                <a:cs typeface="Arial"/>
                <a:sym typeface="Arial"/>
              </a:rPr>
              <a:t>Lifting is done after a relatively less strenuous workout whenever possible.</a:t>
            </a:r>
            <a:endParaRPr sz="1800" b="1">
              <a:solidFill>
                <a:srgbClr val="000000"/>
              </a:solidFill>
              <a:latin typeface="Arial"/>
              <a:ea typeface="Arial"/>
              <a:cs typeface="Arial"/>
              <a:sym typeface="Arial"/>
            </a:endParaRPr>
          </a:p>
          <a:p>
            <a:pPr marL="0" lvl="0" indent="0" algn="l" rtl="0">
              <a:spcBef>
                <a:spcPts val="1600"/>
              </a:spcBef>
              <a:spcAft>
                <a:spcPts val="0"/>
              </a:spcAft>
              <a:buNone/>
            </a:pPr>
            <a:r>
              <a:rPr lang="en" sz="1800" b="1">
                <a:solidFill>
                  <a:srgbClr val="000000"/>
                </a:solidFill>
                <a:latin typeface="Arial"/>
                <a:ea typeface="Arial"/>
                <a:cs typeface="Arial"/>
                <a:sym typeface="Arial"/>
              </a:rPr>
              <a:t>Emphasis is on back, glutes, biceps, and hamstrings.</a:t>
            </a:r>
            <a:endParaRPr sz="1800" b="1">
              <a:solidFill>
                <a:srgbClr val="000000"/>
              </a:solidFill>
              <a:latin typeface="Arial"/>
              <a:ea typeface="Arial"/>
              <a:cs typeface="Arial"/>
              <a:sym typeface="Arial"/>
            </a:endParaRPr>
          </a:p>
          <a:p>
            <a:pPr marL="0" lvl="0" indent="0" algn="l" rtl="0">
              <a:spcBef>
                <a:spcPts val="1600"/>
              </a:spcBef>
              <a:spcAft>
                <a:spcPts val="0"/>
              </a:spcAft>
              <a:buNone/>
            </a:pPr>
            <a:r>
              <a:rPr lang="en" sz="1800" b="1">
                <a:solidFill>
                  <a:srgbClr val="000000"/>
                </a:solidFill>
                <a:latin typeface="Arial"/>
                <a:ea typeface="Arial"/>
                <a:cs typeface="Arial"/>
                <a:sym typeface="Arial"/>
              </a:rPr>
              <a:t>Core work is done at least twice per week, along with hurdle flexibility work.</a:t>
            </a:r>
            <a:endParaRPr sz="1800" b="1">
              <a:solidFill>
                <a:srgbClr val="000000"/>
              </a:solidFill>
              <a:latin typeface="Arial"/>
              <a:ea typeface="Arial"/>
              <a:cs typeface="Arial"/>
              <a:sym typeface="Arial"/>
            </a:endParaRPr>
          </a:p>
          <a:p>
            <a:pPr marL="0" lvl="0" indent="0" algn="l" rtl="0">
              <a:spcBef>
                <a:spcPts val="1600"/>
              </a:spcBef>
              <a:spcAft>
                <a:spcPts val="0"/>
              </a:spcAft>
              <a:buNone/>
            </a:pPr>
            <a:r>
              <a:rPr lang="en" sz="1800" b="1">
                <a:solidFill>
                  <a:srgbClr val="000000"/>
                </a:solidFill>
                <a:latin typeface="Arial"/>
                <a:ea typeface="Arial"/>
                <a:cs typeface="Arial"/>
                <a:sym typeface="Arial"/>
              </a:rPr>
              <a:t>Hill work is also incorporated as a part of our strength program.</a:t>
            </a:r>
            <a:endParaRPr sz="1800" b="1">
              <a:solidFill>
                <a:srgbClr val="000000"/>
              </a:solidFill>
              <a:latin typeface="Arial"/>
              <a:ea typeface="Arial"/>
              <a:cs typeface="Arial"/>
              <a:sym typeface="Arial"/>
            </a:endParaRPr>
          </a:p>
          <a:p>
            <a:pPr marL="0" lvl="0" indent="0" algn="l" rtl="0">
              <a:spcBef>
                <a:spcPts val="1600"/>
              </a:spcBef>
              <a:spcAft>
                <a:spcPts val="1600"/>
              </a:spcAft>
              <a:buNone/>
            </a:pPr>
            <a:endParaRPr sz="1800" b="1">
              <a:solidFill>
                <a:srgbClr val="000000"/>
              </a:solidFill>
              <a:latin typeface="Arial"/>
              <a:ea typeface="Arial"/>
              <a:cs typeface="Arial"/>
              <a:sym typeface="Arial"/>
            </a:endParaRPr>
          </a:p>
        </p:txBody>
      </p:sp>
      <p:pic>
        <p:nvPicPr>
          <p:cNvPr id="538" name="Google Shape;538;p81"/>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Ingrid Husmoen  Durand</a:t>
            </a:r>
            <a:endParaRPr/>
          </a:p>
          <a:p>
            <a:pPr marL="0" lvl="0" indent="0" algn="l" rtl="0">
              <a:spcBef>
                <a:spcPts val="0"/>
              </a:spcBef>
              <a:spcAft>
                <a:spcPts val="0"/>
              </a:spcAft>
              <a:buNone/>
            </a:pPr>
            <a:endParaRPr/>
          </a:p>
          <a:p>
            <a:pPr marL="0" lvl="0" indent="0" algn="l" rtl="0">
              <a:spcBef>
                <a:spcPts val="0"/>
              </a:spcBef>
              <a:spcAft>
                <a:spcPts val="0"/>
              </a:spcAft>
              <a:buClr>
                <a:srgbClr val="000000"/>
              </a:buClr>
              <a:buSzPts val="1100"/>
              <a:buFont typeface="Arial"/>
              <a:buNone/>
            </a:pPr>
            <a:r>
              <a:rPr lang="en" sz="1200">
                <a:highlight>
                  <a:schemeClr val="dk1"/>
                </a:highlight>
                <a:latin typeface="Arial"/>
                <a:ea typeface="Arial"/>
                <a:cs typeface="Arial"/>
                <a:sym typeface="Arial"/>
              </a:rPr>
              <a:t>How many total races do you have your varsity runners race during the cross country season?  Are any of these races run “easy”? How many of these races are considered “key” races?</a:t>
            </a:r>
            <a:endParaRPr/>
          </a:p>
        </p:txBody>
      </p:sp>
      <p:sp>
        <p:nvSpPr>
          <p:cNvPr id="109" name="Google Shape;109;p19"/>
          <p:cNvSpPr txBox="1">
            <a:spLocks noGrp="1"/>
          </p:cNvSpPr>
          <p:nvPr>
            <p:ph type="body" idx="1"/>
          </p:nvPr>
        </p:nvSpPr>
        <p:spPr>
          <a:xfrm>
            <a:off x="4644675" y="556583"/>
            <a:ext cx="4166400" cy="45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800" b="1">
                <a:solidFill>
                  <a:srgbClr val="000000"/>
                </a:solidFill>
                <a:latin typeface="Arial"/>
                <a:ea typeface="Arial"/>
                <a:cs typeface="Arial"/>
                <a:sym typeface="Arial"/>
              </a:rPr>
              <a:t>- 8 to 10 regular season races, including conference meet. 10-12 with Sectionals and State</a:t>
            </a:r>
            <a:endParaRPr sz="1800" b="1">
              <a:solidFill>
                <a:srgbClr val="000000"/>
              </a:solidFill>
              <a:latin typeface="Arial"/>
              <a:ea typeface="Arial"/>
              <a:cs typeface="Arial"/>
              <a:sym typeface="Arial"/>
            </a:endParaRPr>
          </a:p>
          <a:p>
            <a:pPr marL="0" lvl="0" indent="0" algn="l" rtl="0">
              <a:spcBef>
                <a:spcPts val="1600"/>
              </a:spcBef>
              <a:spcAft>
                <a:spcPts val="0"/>
              </a:spcAft>
              <a:buClr>
                <a:srgbClr val="000000"/>
              </a:buClr>
              <a:buSzPts val="1100"/>
              <a:buFont typeface="Arial"/>
              <a:buNone/>
            </a:pPr>
            <a:r>
              <a:rPr lang="en" sz="1800" b="1">
                <a:solidFill>
                  <a:srgbClr val="000000"/>
                </a:solidFill>
                <a:latin typeface="Arial"/>
                <a:ea typeface="Arial"/>
                <a:cs typeface="Arial"/>
                <a:sym typeface="Arial"/>
              </a:rPr>
              <a:t>- Not every race is all-out for our teams, but depends on the level of competition or size of the meet</a:t>
            </a:r>
            <a:endParaRPr sz="1800" b="1">
              <a:solidFill>
                <a:srgbClr val="000000"/>
              </a:solidFill>
              <a:latin typeface="Arial"/>
              <a:ea typeface="Arial"/>
              <a:cs typeface="Arial"/>
              <a:sym typeface="Arial"/>
            </a:endParaRPr>
          </a:p>
          <a:p>
            <a:pPr marL="0" lvl="0" indent="0" algn="l" rtl="0">
              <a:spcBef>
                <a:spcPts val="1600"/>
              </a:spcBef>
              <a:spcAft>
                <a:spcPts val="0"/>
              </a:spcAft>
              <a:buClr>
                <a:srgbClr val="000000"/>
              </a:buClr>
              <a:buSzPts val="1100"/>
              <a:buFont typeface="Arial"/>
              <a:buNone/>
            </a:pPr>
            <a:r>
              <a:rPr lang="en" sz="1800" b="1">
                <a:solidFill>
                  <a:srgbClr val="000000"/>
                </a:solidFill>
                <a:latin typeface="Arial"/>
                <a:ea typeface="Arial"/>
                <a:cs typeface="Arial"/>
                <a:sym typeface="Arial"/>
              </a:rPr>
              <a:t>- Typically, 3 key races (not including Conference/Sectionals), where we plan specifically for certain courses, teams, places, times, etc.</a:t>
            </a:r>
            <a:endParaRPr sz="1800" b="1">
              <a:solidFill>
                <a:srgbClr val="000000"/>
              </a:solidFill>
              <a:latin typeface="Arial"/>
              <a:ea typeface="Arial"/>
              <a:cs typeface="Arial"/>
              <a:sym typeface="Arial"/>
            </a:endParaRPr>
          </a:p>
          <a:p>
            <a:pPr marL="0" lvl="0" indent="0" algn="l" rtl="0">
              <a:spcBef>
                <a:spcPts val="1600"/>
              </a:spcBef>
              <a:spcAft>
                <a:spcPts val="1600"/>
              </a:spcAft>
              <a:buNone/>
            </a:pPr>
            <a:endParaRPr/>
          </a:p>
        </p:txBody>
      </p:sp>
      <p:pic>
        <p:nvPicPr>
          <p:cNvPr id="110" name="Google Shape;110;p19"/>
          <p:cNvPicPr preferRelativeResize="0"/>
          <p:nvPr/>
        </p:nvPicPr>
        <p:blipFill>
          <a:blip r:embed="rId3">
            <a:alphaModFix/>
          </a:blip>
          <a:stretch>
            <a:fillRect/>
          </a:stretch>
        </p:blipFill>
        <p:spPr>
          <a:xfrm>
            <a:off x="3261175" y="723500"/>
            <a:ext cx="952500" cy="9525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82"/>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Barry Smanz  Dodgeland</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400">
                <a:highlight>
                  <a:schemeClr val="dk1"/>
                </a:highlight>
                <a:latin typeface="Arial"/>
                <a:ea typeface="Arial"/>
                <a:cs typeface="Arial"/>
                <a:sym typeface="Arial"/>
              </a:rPr>
              <a:t>How much weight room work is there in your program? What does it entail, and when is that work done? If you don’t do weight room work, what strength work does your team do? </a:t>
            </a:r>
            <a:endParaRPr sz="14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a:highlight>
                <a:schemeClr val="dk1"/>
              </a:highlight>
              <a:latin typeface="Arial"/>
              <a:ea typeface="Arial"/>
              <a:cs typeface="Arial"/>
              <a:sym typeface="Arial"/>
            </a:endParaRPr>
          </a:p>
        </p:txBody>
      </p:sp>
      <p:sp>
        <p:nvSpPr>
          <p:cNvPr id="544" name="Google Shape;544;p82"/>
          <p:cNvSpPr txBox="1">
            <a:spLocks noGrp="1"/>
          </p:cNvSpPr>
          <p:nvPr>
            <p:ph type="body" idx="1"/>
          </p:nvPr>
        </p:nvSpPr>
        <p:spPr>
          <a:xfrm>
            <a:off x="4644675" y="253389"/>
            <a:ext cx="4166400" cy="507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222222"/>
                </a:solidFill>
                <a:latin typeface="Arial"/>
                <a:ea typeface="Arial"/>
                <a:cs typeface="Arial"/>
                <a:sym typeface="Arial"/>
              </a:rPr>
              <a:t>Not much weight room training is done during practice time. </a:t>
            </a:r>
            <a:endParaRPr sz="1200" b="1">
              <a:solidFill>
                <a:srgbClr val="222222"/>
              </a:solidFill>
              <a:latin typeface="Arial"/>
              <a:ea typeface="Arial"/>
              <a:cs typeface="Arial"/>
              <a:sym typeface="Arial"/>
            </a:endParaRPr>
          </a:p>
          <a:p>
            <a:pPr marL="0" lvl="0" indent="0" algn="l" rtl="0">
              <a:spcBef>
                <a:spcPts val="1600"/>
              </a:spcBef>
              <a:spcAft>
                <a:spcPts val="0"/>
              </a:spcAft>
              <a:buNone/>
            </a:pPr>
            <a:r>
              <a:rPr lang="en" sz="1200" b="1">
                <a:solidFill>
                  <a:srgbClr val="222222"/>
                </a:solidFill>
                <a:latin typeface="Arial"/>
                <a:ea typeface="Arial"/>
                <a:cs typeface="Arial"/>
                <a:sym typeface="Arial"/>
              </a:rPr>
              <a:t>Our school runs a late bus so our practice time is limited.</a:t>
            </a:r>
            <a:endParaRPr sz="1200" b="1">
              <a:solidFill>
                <a:srgbClr val="222222"/>
              </a:solidFill>
              <a:latin typeface="Arial"/>
              <a:ea typeface="Arial"/>
              <a:cs typeface="Arial"/>
              <a:sym typeface="Arial"/>
            </a:endParaRPr>
          </a:p>
          <a:p>
            <a:pPr marL="0" lvl="0" indent="0" algn="l" rtl="0">
              <a:spcBef>
                <a:spcPts val="1600"/>
              </a:spcBef>
              <a:spcAft>
                <a:spcPts val="0"/>
              </a:spcAft>
              <a:buNone/>
            </a:pPr>
            <a:r>
              <a:rPr lang="en" sz="1200" b="1">
                <a:solidFill>
                  <a:srgbClr val="222222"/>
                </a:solidFill>
                <a:latin typeface="Arial"/>
                <a:ea typeface="Arial"/>
                <a:cs typeface="Arial"/>
                <a:sym typeface="Arial"/>
              </a:rPr>
              <a:t>We start practice at 3:20 and our late bus leaves at 5:15.</a:t>
            </a:r>
            <a:endParaRPr sz="1200" b="1">
              <a:solidFill>
                <a:srgbClr val="222222"/>
              </a:solidFill>
              <a:latin typeface="Arial"/>
              <a:ea typeface="Arial"/>
              <a:cs typeface="Arial"/>
              <a:sym typeface="Arial"/>
            </a:endParaRPr>
          </a:p>
          <a:p>
            <a:pPr marL="0" lvl="0" indent="0" algn="l" rtl="0">
              <a:spcBef>
                <a:spcPts val="1600"/>
              </a:spcBef>
              <a:spcAft>
                <a:spcPts val="0"/>
              </a:spcAft>
              <a:buNone/>
            </a:pPr>
            <a:r>
              <a:rPr lang="en" sz="1200" b="1">
                <a:solidFill>
                  <a:srgbClr val="222222"/>
                </a:solidFill>
                <a:latin typeface="Arial"/>
                <a:ea typeface="Arial"/>
                <a:cs typeface="Arial"/>
                <a:sym typeface="Arial"/>
              </a:rPr>
              <a:t>Runners taking the personal fitness PE class are allowed to do running related weight work during class.</a:t>
            </a:r>
            <a:endParaRPr sz="1200" b="1">
              <a:solidFill>
                <a:srgbClr val="222222"/>
              </a:solidFill>
              <a:latin typeface="Arial"/>
              <a:ea typeface="Arial"/>
              <a:cs typeface="Arial"/>
              <a:sym typeface="Arial"/>
            </a:endParaRPr>
          </a:p>
          <a:p>
            <a:pPr marL="0" lvl="0" indent="0" algn="l" rtl="0">
              <a:spcBef>
                <a:spcPts val="1600"/>
              </a:spcBef>
              <a:spcAft>
                <a:spcPts val="0"/>
              </a:spcAft>
              <a:buNone/>
            </a:pPr>
            <a:r>
              <a:rPr lang="en" sz="1200" b="1">
                <a:solidFill>
                  <a:srgbClr val="222222"/>
                </a:solidFill>
                <a:latin typeface="Arial"/>
                <a:ea typeface="Arial"/>
                <a:cs typeface="Arial"/>
                <a:sym typeface="Arial"/>
              </a:rPr>
              <a:t>Some runners use our weight room during the summer.</a:t>
            </a:r>
            <a:endParaRPr sz="1200" b="1">
              <a:solidFill>
                <a:srgbClr val="222222"/>
              </a:solidFill>
              <a:latin typeface="Arial"/>
              <a:ea typeface="Arial"/>
              <a:cs typeface="Arial"/>
              <a:sym typeface="Arial"/>
            </a:endParaRPr>
          </a:p>
          <a:p>
            <a:pPr marL="0" lvl="0" indent="0" algn="l" rtl="0">
              <a:spcBef>
                <a:spcPts val="1600"/>
              </a:spcBef>
              <a:spcAft>
                <a:spcPts val="0"/>
              </a:spcAft>
              <a:buNone/>
            </a:pPr>
            <a:r>
              <a:rPr lang="en" sz="1200" b="1">
                <a:solidFill>
                  <a:srgbClr val="222222"/>
                </a:solidFill>
                <a:latin typeface="Arial"/>
                <a:ea typeface="Arial"/>
                <a:cs typeface="Arial"/>
                <a:sym typeface="Arial"/>
              </a:rPr>
              <a:t>We do a lot of core work at the end of practice.</a:t>
            </a:r>
            <a:endParaRPr sz="1200" b="1">
              <a:solidFill>
                <a:srgbClr val="222222"/>
              </a:solidFill>
              <a:latin typeface="Arial"/>
              <a:ea typeface="Arial"/>
              <a:cs typeface="Arial"/>
              <a:sym typeface="Arial"/>
            </a:endParaRPr>
          </a:p>
          <a:p>
            <a:pPr marL="0" lvl="0" indent="0" algn="l" rtl="0">
              <a:spcBef>
                <a:spcPts val="1600"/>
              </a:spcBef>
              <a:spcAft>
                <a:spcPts val="0"/>
              </a:spcAft>
              <a:buNone/>
            </a:pPr>
            <a:r>
              <a:rPr lang="en" sz="1200" b="1">
                <a:solidFill>
                  <a:srgbClr val="222222"/>
                </a:solidFill>
                <a:latin typeface="Arial"/>
                <a:ea typeface="Arial"/>
                <a:cs typeface="Arial"/>
                <a:sym typeface="Arial"/>
              </a:rPr>
              <a:t>We have added bands and arm exercises in the past few years.</a:t>
            </a:r>
            <a:endParaRPr sz="1200" b="1">
              <a:solidFill>
                <a:srgbClr val="222222"/>
              </a:solidFill>
              <a:latin typeface="Arial"/>
              <a:ea typeface="Arial"/>
              <a:cs typeface="Arial"/>
              <a:sym typeface="Arial"/>
            </a:endParaRPr>
          </a:p>
          <a:p>
            <a:pPr marL="0" lvl="0" indent="0" algn="l" rtl="0">
              <a:spcBef>
                <a:spcPts val="1600"/>
              </a:spcBef>
              <a:spcAft>
                <a:spcPts val="1600"/>
              </a:spcAft>
              <a:buNone/>
            </a:pPr>
            <a:endParaRPr sz="1200" b="1">
              <a:solidFill>
                <a:srgbClr val="222222"/>
              </a:solidFill>
              <a:latin typeface="Arial"/>
              <a:ea typeface="Arial"/>
              <a:cs typeface="Arial"/>
              <a:sym typeface="Arial"/>
            </a:endParaRPr>
          </a:p>
        </p:txBody>
      </p:sp>
      <p:pic>
        <p:nvPicPr>
          <p:cNvPr id="545" name="Google Shape;545;p82"/>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path path="circle">
            <a:fillToRect l="50000" t="50000" r="50000" b="50000"/>
          </a:path>
          <a:tileRect/>
        </a:gradFill>
        <a:effectLst/>
      </p:bgPr>
    </p:bg>
    <p:spTree>
      <p:nvGrpSpPr>
        <p:cNvPr id="1" name="Shape 549"/>
        <p:cNvGrpSpPr/>
        <p:nvPr/>
      </p:nvGrpSpPr>
      <p:grpSpPr>
        <a:xfrm>
          <a:off x="0" y="0"/>
          <a:ext cx="0" cy="0"/>
          <a:chOff x="0" y="0"/>
          <a:chExt cx="0" cy="0"/>
        </a:xfrm>
      </p:grpSpPr>
      <p:sp>
        <p:nvSpPr>
          <p:cNvPr id="550" name="Google Shape;550;p83"/>
          <p:cNvSpPr txBox="1">
            <a:spLocks noGrp="1"/>
          </p:cNvSpPr>
          <p:nvPr>
            <p:ph type="ctrTitle"/>
          </p:nvPr>
        </p:nvSpPr>
        <p:spPr>
          <a:xfrm>
            <a:off x="311700" y="599694"/>
            <a:ext cx="8520600" cy="1632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00"/>
                </a:solidFill>
                <a:latin typeface="Arial"/>
                <a:ea typeface="Arial"/>
                <a:cs typeface="Arial"/>
                <a:sym typeface="Arial"/>
              </a:rPr>
              <a:t>Do you individualize the training or do you group train?  Why?  What do you see the advantages and disadvantages are with your training?</a:t>
            </a:r>
            <a:endParaRPr sz="2400" b="1">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2400" b="1">
              <a:solidFill>
                <a:srgbClr val="14213D"/>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sz="2400" b="1">
              <a:solidFill>
                <a:srgbClr val="000000"/>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sz="2400" b="1">
              <a:solidFill>
                <a:srgbClr val="000000"/>
              </a:solidFill>
              <a:highlight>
                <a:schemeClr val="lt1"/>
              </a:highlight>
              <a:latin typeface="Arial"/>
              <a:ea typeface="Arial"/>
              <a:cs typeface="Arial"/>
              <a:sym typeface="Arial"/>
            </a:endParaRPr>
          </a:p>
        </p:txBody>
      </p:sp>
      <p:sp>
        <p:nvSpPr>
          <p:cNvPr id="551" name="Google Shape;551;p83"/>
          <p:cNvSpPr txBox="1">
            <a:spLocks noGrp="1"/>
          </p:cNvSpPr>
          <p:nvPr>
            <p:ph type="subTitle" idx="1"/>
          </p:nvPr>
        </p:nvSpPr>
        <p:spPr>
          <a:xfrm>
            <a:off x="311700" y="2823345"/>
            <a:ext cx="4242600" cy="82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0000"/>
                </a:solidFill>
              </a:rPr>
              <a:t>BONUS</a:t>
            </a:r>
            <a:endParaRPr>
              <a:solidFill>
                <a:schemeClr val="accent5"/>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84"/>
          <p:cNvSpPr txBox="1">
            <a:spLocks noGrp="1"/>
          </p:cNvSpPr>
          <p:nvPr>
            <p:ph type="title"/>
          </p:nvPr>
        </p:nvSpPr>
        <p:spPr>
          <a:xfrm>
            <a:off x="392775" y="518889"/>
            <a:ext cx="3625500" cy="174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Brian Finnel</a:t>
            </a:r>
            <a:endParaRPr/>
          </a:p>
          <a:p>
            <a:pPr marL="0" lvl="0" indent="0" algn="l" rtl="0">
              <a:spcBef>
                <a:spcPts val="0"/>
              </a:spcBef>
              <a:spcAft>
                <a:spcPts val="0"/>
              </a:spcAft>
              <a:buNone/>
            </a:pPr>
            <a:r>
              <a:rPr lang="en"/>
              <a:t>Middleton</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rgbClr val="000000"/>
              </a:buClr>
              <a:buSzPts val="1100"/>
              <a:buFont typeface="Arial"/>
              <a:buNone/>
            </a:pPr>
            <a:r>
              <a:rPr lang="en" sz="1400">
                <a:highlight>
                  <a:schemeClr val="dk1"/>
                </a:highlight>
                <a:latin typeface="Arial"/>
                <a:ea typeface="Arial"/>
                <a:cs typeface="Arial"/>
                <a:sym typeface="Arial"/>
              </a:rPr>
              <a:t>Do you individualize the training or do you group train?  Why?  What do you see the advantages and disadvantages are with your training?</a:t>
            </a:r>
            <a:endParaRPr sz="1400">
              <a:highlight>
                <a:schemeClr val="dk1"/>
              </a:highlight>
            </a:endParaRPr>
          </a:p>
          <a:p>
            <a:pPr marL="0" lvl="0" indent="0" algn="l" rtl="0">
              <a:lnSpc>
                <a:spcPct val="115000"/>
              </a:lnSpc>
              <a:spcBef>
                <a:spcPts val="0"/>
              </a:spcBef>
              <a:spcAft>
                <a:spcPts val="0"/>
              </a:spcAft>
              <a:buNone/>
            </a:pPr>
            <a:endParaRPr sz="1400">
              <a:highlight>
                <a:schemeClr val="dk1"/>
              </a:highlight>
            </a:endParaRPr>
          </a:p>
        </p:txBody>
      </p:sp>
      <p:sp>
        <p:nvSpPr>
          <p:cNvPr id="557" name="Google Shape;557;p84"/>
          <p:cNvSpPr txBox="1">
            <a:spLocks noGrp="1"/>
          </p:cNvSpPr>
          <p:nvPr>
            <p:ph type="body" idx="1"/>
          </p:nvPr>
        </p:nvSpPr>
        <p:spPr>
          <a:xfrm>
            <a:off x="4876800" y="156861"/>
            <a:ext cx="3846300" cy="458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000000"/>
                </a:solidFill>
                <a:latin typeface="Arial"/>
                <a:ea typeface="Arial"/>
                <a:cs typeface="Arial"/>
                <a:sym typeface="Arial"/>
              </a:rPr>
              <a:t>I will add or cut reps for individuals. Typically, things are modified on the fly based on how athletes feel/look once we get going. It’s also based on the schedule, varsity athletes will likely have different things after a little ways into the season than the next wave of guys. </a:t>
            </a:r>
            <a:endParaRPr sz="1200" b="1">
              <a:solidFill>
                <a:srgbClr val="000000"/>
              </a:solidFill>
              <a:latin typeface="Arial"/>
              <a:ea typeface="Arial"/>
              <a:cs typeface="Arial"/>
              <a:sym typeface="Arial"/>
            </a:endParaRPr>
          </a:p>
          <a:p>
            <a:pPr marL="0" lvl="0" indent="0" algn="l" rtl="0">
              <a:spcBef>
                <a:spcPts val="0"/>
              </a:spcBef>
              <a:spcAft>
                <a:spcPts val="0"/>
              </a:spcAft>
              <a:buNone/>
            </a:pPr>
            <a:endParaRPr sz="1200">
              <a:solidFill>
                <a:srgbClr val="000000"/>
              </a:solidFill>
              <a:latin typeface="Arial"/>
              <a:ea typeface="Arial"/>
              <a:cs typeface="Arial"/>
              <a:sym typeface="Arial"/>
            </a:endParaRPr>
          </a:p>
          <a:p>
            <a:pPr marL="0" lvl="0" indent="0" algn="l" rtl="0">
              <a:spcBef>
                <a:spcPts val="0"/>
              </a:spcBef>
              <a:spcAft>
                <a:spcPts val="0"/>
              </a:spcAft>
              <a:buNone/>
            </a:pPr>
            <a:r>
              <a:rPr lang="en" sz="1200" b="1">
                <a:solidFill>
                  <a:srgbClr val="000000"/>
                </a:solidFill>
                <a:latin typeface="Arial"/>
                <a:ea typeface="Arial"/>
                <a:cs typeface="Arial"/>
                <a:sym typeface="Arial"/>
              </a:rPr>
              <a:t>AD: Easier to manage. Easier to compare your group. It can give an athlete advantage getting specific things to meet their needs.</a:t>
            </a:r>
            <a:endParaRPr sz="1200" b="1">
              <a:solidFill>
                <a:srgbClr val="000000"/>
              </a:solidFill>
              <a:latin typeface="Arial"/>
              <a:ea typeface="Arial"/>
              <a:cs typeface="Arial"/>
              <a:sym typeface="Arial"/>
            </a:endParaRPr>
          </a:p>
          <a:p>
            <a:pPr marL="0" lvl="0" indent="0" algn="l" rtl="0">
              <a:spcBef>
                <a:spcPts val="0"/>
              </a:spcBef>
              <a:spcAft>
                <a:spcPts val="0"/>
              </a:spcAft>
              <a:buNone/>
            </a:pPr>
            <a:r>
              <a:rPr lang="en" sz="1200" b="1">
                <a:solidFill>
                  <a:srgbClr val="000000"/>
                </a:solidFill>
                <a:latin typeface="Arial"/>
                <a:ea typeface="Arial"/>
                <a:cs typeface="Arial"/>
                <a:sym typeface="Arial"/>
              </a:rPr>
              <a:t>DIS: It’s hard for some kids to push themselves/get motivated if going solo in workouts. Weakens team culture a bit (depends on frequency/reason). </a:t>
            </a:r>
            <a:endParaRPr sz="1200" b="1">
              <a:solidFill>
                <a:srgbClr val="000000"/>
              </a:solidFill>
              <a:latin typeface="Arial"/>
              <a:ea typeface="Arial"/>
              <a:cs typeface="Arial"/>
              <a:sym typeface="Arial"/>
            </a:endParaRPr>
          </a:p>
        </p:txBody>
      </p:sp>
      <p:pic>
        <p:nvPicPr>
          <p:cNvPr id="558" name="Google Shape;558;p84"/>
          <p:cNvPicPr preferRelativeResize="0"/>
          <p:nvPr/>
        </p:nvPicPr>
        <p:blipFill>
          <a:blip r:embed="rId3">
            <a:alphaModFix/>
          </a:blip>
          <a:stretch>
            <a:fillRect/>
          </a:stretch>
        </p:blipFill>
        <p:spPr>
          <a:xfrm>
            <a:off x="3065725" y="690028"/>
            <a:ext cx="952500" cy="95250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85"/>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Bill Dietrich  Valders</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400">
                <a:highlight>
                  <a:schemeClr val="dk1"/>
                </a:highlight>
                <a:latin typeface="Arial"/>
                <a:ea typeface="Arial"/>
                <a:cs typeface="Arial"/>
                <a:sym typeface="Arial"/>
              </a:rPr>
              <a:t>Do you individualize the training or do you group train?  Why?  What do you see the advantages and disadvantages are with your training?</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64" name="Google Shape;564;p85"/>
          <p:cNvSpPr txBox="1">
            <a:spLocks noGrp="1"/>
          </p:cNvSpPr>
          <p:nvPr>
            <p:ph type="body" idx="1"/>
          </p:nvPr>
        </p:nvSpPr>
        <p:spPr>
          <a:xfrm>
            <a:off x="4644675" y="556583"/>
            <a:ext cx="4166400" cy="45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0000"/>
                </a:solidFill>
                <a:latin typeface="Arial"/>
                <a:ea typeface="Arial"/>
                <a:cs typeface="Arial"/>
                <a:sym typeface="Arial"/>
              </a:rPr>
              <a:t>We group train. Girls and guys do the same workouts as we have specific groups that</a:t>
            </a:r>
            <a:endParaRPr sz="1800" b="1">
              <a:solidFill>
                <a:srgbClr val="000000"/>
              </a:solidFill>
              <a:latin typeface="Arial"/>
              <a:ea typeface="Arial"/>
              <a:cs typeface="Arial"/>
              <a:sym typeface="Arial"/>
            </a:endParaRPr>
          </a:p>
          <a:p>
            <a:pPr marL="0" lvl="0" indent="0" algn="l" rtl="0">
              <a:spcBef>
                <a:spcPts val="0"/>
              </a:spcBef>
              <a:spcAft>
                <a:spcPts val="0"/>
              </a:spcAft>
              <a:buNone/>
            </a:pPr>
            <a:r>
              <a:rPr lang="en" sz="1800" b="1">
                <a:solidFill>
                  <a:srgbClr val="000000"/>
                </a:solidFill>
                <a:latin typeface="Arial"/>
                <a:ea typeface="Arial"/>
                <a:cs typeface="Arial"/>
                <a:sym typeface="Arial"/>
              </a:rPr>
              <a:t>need to target times for the workouts. We also have middle school athletes that train</a:t>
            </a:r>
            <a:endParaRPr sz="1800" b="1">
              <a:solidFill>
                <a:srgbClr val="000000"/>
              </a:solidFill>
              <a:latin typeface="Arial"/>
              <a:ea typeface="Arial"/>
              <a:cs typeface="Arial"/>
              <a:sym typeface="Arial"/>
            </a:endParaRPr>
          </a:p>
          <a:p>
            <a:pPr marL="0" lvl="0" indent="0" algn="l" rtl="0">
              <a:spcBef>
                <a:spcPts val="0"/>
              </a:spcBef>
              <a:spcAft>
                <a:spcPts val="0"/>
              </a:spcAft>
              <a:buNone/>
            </a:pPr>
            <a:r>
              <a:rPr lang="en" sz="1800" b="1">
                <a:solidFill>
                  <a:srgbClr val="000000"/>
                </a:solidFill>
                <a:latin typeface="Arial"/>
                <a:ea typeface="Arial"/>
                <a:cs typeface="Arial"/>
                <a:sym typeface="Arial"/>
              </a:rPr>
              <a:t>with us on a daily basis so they get to fall into a faster paced group as they fit in and</a:t>
            </a:r>
            <a:endParaRPr sz="1800" b="1">
              <a:solidFill>
                <a:srgbClr val="000000"/>
              </a:solidFill>
              <a:latin typeface="Arial"/>
              <a:ea typeface="Arial"/>
              <a:cs typeface="Arial"/>
              <a:sym typeface="Arial"/>
            </a:endParaRPr>
          </a:p>
          <a:p>
            <a:pPr marL="0" lvl="0" indent="0" algn="l" rtl="0">
              <a:spcBef>
                <a:spcPts val="0"/>
              </a:spcBef>
              <a:spcAft>
                <a:spcPts val="0"/>
              </a:spcAft>
              <a:buNone/>
            </a:pPr>
            <a:r>
              <a:rPr lang="en" sz="1800" b="1">
                <a:solidFill>
                  <a:srgbClr val="000000"/>
                </a:solidFill>
                <a:latin typeface="Arial"/>
                <a:ea typeface="Arial"/>
                <a:cs typeface="Arial"/>
                <a:sym typeface="Arial"/>
              </a:rPr>
              <a:t>grow into the program.</a:t>
            </a:r>
            <a:endParaRPr sz="1800" b="1">
              <a:solidFill>
                <a:srgbClr val="000000"/>
              </a:solidFill>
              <a:latin typeface="Arial"/>
              <a:ea typeface="Arial"/>
              <a:cs typeface="Arial"/>
              <a:sym typeface="Arial"/>
            </a:endParaRPr>
          </a:p>
          <a:p>
            <a:pPr marL="0" lvl="0" indent="0" algn="l" rtl="0">
              <a:spcBef>
                <a:spcPts val="0"/>
              </a:spcBef>
              <a:spcAft>
                <a:spcPts val="0"/>
              </a:spcAft>
              <a:buNone/>
            </a:pPr>
            <a:endParaRPr sz="1800" b="1">
              <a:solidFill>
                <a:srgbClr val="000000"/>
              </a:solidFill>
              <a:latin typeface="Arial"/>
              <a:ea typeface="Arial"/>
              <a:cs typeface="Arial"/>
              <a:sym typeface="Arial"/>
            </a:endParaRPr>
          </a:p>
        </p:txBody>
      </p:sp>
      <p:pic>
        <p:nvPicPr>
          <p:cNvPr id="565" name="Google Shape;565;p85"/>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86"/>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Ingrid Husmoen  Durand</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400">
                <a:highlight>
                  <a:schemeClr val="dk1"/>
                </a:highlight>
                <a:latin typeface="Arial"/>
                <a:ea typeface="Arial"/>
                <a:cs typeface="Arial"/>
                <a:sym typeface="Arial"/>
              </a:rPr>
              <a:t>Do you individualize the training or do you group train?  Why?  What do you see the advantages and disadvantages are with your training?</a:t>
            </a:r>
            <a:endParaRPr/>
          </a:p>
        </p:txBody>
      </p:sp>
      <p:sp>
        <p:nvSpPr>
          <p:cNvPr id="571" name="Google Shape;571;p86"/>
          <p:cNvSpPr txBox="1">
            <a:spLocks noGrp="1"/>
          </p:cNvSpPr>
          <p:nvPr>
            <p:ph type="body" idx="1"/>
          </p:nvPr>
        </p:nvSpPr>
        <p:spPr>
          <a:xfrm>
            <a:off x="4644675" y="386139"/>
            <a:ext cx="4166400" cy="501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000000"/>
                </a:solidFill>
                <a:latin typeface="Arial"/>
                <a:ea typeface="Arial"/>
                <a:cs typeface="Arial"/>
                <a:sym typeface="Arial"/>
              </a:rPr>
              <a:t>Group train and individualize as needed.</a:t>
            </a:r>
            <a:endParaRPr sz="1600" b="1">
              <a:solidFill>
                <a:srgbClr val="000000"/>
              </a:solidFill>
              <a:latin typeface="Arial"/>
              <a:ea typeface="Arial"/>
              <a:cs typeface="Arial"/>
              <a:sym typeface="Arial"/>
            </a:endParaRPr>
          </a:p>
          <a:p>
            <a:pPr marL="0" lvl="0" indent="0" algn="l" rtl="0">
              <a:spcBef>
                <a:spcPts val="1600"/>
              </a:spcBef>
              <a:spcAft>
                <a:spcPts val="0"/>
              </a:spcAft>
              <a:buNone/>
            </a:pPr>
            <a:r>
              <a:rPr lang="en" sz="1600" b="1">
                <a:solidFill>
                  <a:srgbClr val="000000"/>
                </a:solidFill>
                <a:latin typeface="Arial"/>
                <a:ea typeface="Arial"/>
                <a:cs typeface="Arial"/>
                <a:sym typeface="Arial"/>
              </a:rPr>
              <a:t>o As a disadvantage, not all runners can take the same amount of running volume as others. Their bodies just aren’t able to handle it so by the time you realize he/she needed more individualized training, they might be injured.</a:t>
            </a:r>
            <a:endParaRPr sz="1600" b="1">
              <a:solidFill>
                <a:srgbClr val="000000"/>
              </a:solidFill>
              <a:latin typeface="Arial"/>
              <a:ea typeface="Arial"/>
              <a:cs typeface="Arial"/>
              <a:sym typeface="Arial"/>
            </a:endParaRPr>
          </a:p>
          <a:p>
            <a:pPr marL="0" lvl="0" indent="0" algn="l" rtl="0">
              <a:spcBef>
                <a:spcPts val="1600"/>
              </a:spcBef>
              <a:spcAft>
                <a:spcPts val="0"/>
              </a:spcAft>
              <a:buNone/>
            </a:pPr>
            <a:r>
              <a:rPr lang="en" sz="1600" b="1">
                <a:solidFill>
                  <a:srgbClr val="000000"/>
                </a:solidFill>
                <a:latin typeface="Arial"/>
                <a:ea typeface="Arial"/>
                <a:cs typeface="Arial"/>
                <a:sym typeface="Arial"/>
              </a:rPr>
              <a:t>o As an advantage, group training keeps our practices competitive, they push each other to be better, and they are truly a team in every aspect.</a:t>
            </a:r>
            <a:endParaRPr sz="1600" b="1">
              <a:solidFill>
                <a:srgbClr val="000000"/>
              </a:solidFill>
              <a:latin typeface="Arial"/>
              <a:ea typeface="Arial"/>
              <a:cs typeface="Arial"/>
              <a:sym typeface="Arial"/>
            </a:endParaRPr>
          </a:p>
          <a:p>
            <a:pPr marL="0" lvl="0" indent="0" algn="l" rtl="0">
              <a:spcBef>
                <a:spcPts val="1600"/>
              </a:spcBef>
              <a:spcAft>
                <a:spcPts val="1600"/>
              </a:spcAft>
              <a:buNone/>
            </a:pPr>
            <a:endParaRPr sz="1600" b="1">
              <a:solidFill>
                <a:srgbClr val="000000"/>
              </a:solidFill>
              <a:latin typeface="Arial"/>
              <a:ea typeface="Arial"/>
              <a:cs typeface="Arial"/>
              <a:sym typeface="Arial"/>
            </a:endParaRPr>
          </a:p>
        </p:txBody>
      </p:sp>
      <p:pic>
        <p:nvPicPr>
          <p:cNvPr id="572" name="Google Shape;572;p86"/>
          <p:cNvPicPr preferRelativeResize="0"/>
          <p:nvPr/>
        </p:nvPicPr>
        <p:blipFill>
          <a:blip r:embed="rId3">
            <a:alphaModFix/>
          </a:blip>
          <a:stretch>
            <a:fillRect/>
          </a:stretch>
        </p:blipFill>
        <p:spPr>
          <a:xfrm>
            <a:off x="3261175" y="723500"/>
            <a:ext cx="952500" cy="9525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87"/>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Matt Roe </a:t>
            </a:r>
            <a:endParaRPr/>
          </a:p>
          <a:p>
            <a:pPr marL="0" lvl="0" indent="0" algn="l" rtl="0">
              <a:spcBef>
                <a:spcPts val="0"/>
              </a:spcBef>
              <a:spcAft>
                <a:spcPts val="0"/>
              </a:spcAft>
              <a:buNone/>
            </a:pPr>
            <a:r>
              <a:rPr lang="en"/>
              <a:t>Sun Prairie</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rgbClr val="000000"/>
              </a:buClr>
              <a:buSzPts val="1100"/>
              <a:buFont typeface="Arial"/>
              <a:buNone/>
            </a:pPr>
            <a:r>
              <a:rPr lang="en" sz="1400">
                <a:highlight>
                  <a:schemeClr val="dk1"/>
                </a:highlight>
                <a:latin typeface="Arial"/>
                <a:ea typeface="Arial"/>
                <a:cs typeface="Arial"/>
                <a:sym typeface="Arial"/>
              </a:rPr>
              <a:t>Do you individualize the training or do you group train?  Why?  What do you see the advantages and disadvantages are with your training?</a:t>
            </a:r>
            <a:endParaRPr/>
          </a:p>
          <a:p>
            <a:pPr marL="0" lvl="0" indent="0" algn="l" rtl="0">
              <a:lnSpc>
                <a:spcPct val="115000"/>
              </a:lnSpc>
              <a:spcBef>
                <a:spcPts val="0"/>
              </a:spcBef>
              <a:spcAft>
                <a:spcPts val="0"/>
              </a:spcAft>
              <a:buNone/>
            </a:pPr>
            <a:endParaRPr sz="14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b="1">
              <a:highlight>
                <a:schemeClr val="dk1"/>
              </a:highlight>
              <a:latin typeface="Arial"/>
              <a:ea typeface="Arial"/>
              <a:cs typeface="Arial"/>
              <a:sym typeface="Arial"/>
            </a:endParaRPr>
          </a:p>
        </p:txBody>
      </p:sp>
      <p:sp>
        <p:nvSpPr>
          <p:cNvPr id="578" name="Google Shape;578;p87"/>
          <p:cNvSpPr txBox="1">
            <a:spLocks noGrp="1"/>
          </p:cNvSpPr>
          <p:nvPr>
            <p:ph type="body" idx="1"/>
          </p:nvPr>
        </p:nvSpPr>
        <p:spPr>
          <a:xfrm>
            <a:off x="4655525" y="217194"/>
            <a:ext cx="4166400" cy="491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solidFill>
                  <a:srgbClr val="000000"/>
                </a:solidFill>
                <a:latin typeface="Arial"/>
                <a:ea typeface="Arial"/>
                <a:cs typeface="Arial"/>
                <a:sym typeface="Arial"/>
              </a:rPr>
              <a:t>-For the most part we do everything as a group.  </a:t>
            </a:r>
            <a:endParaRPr sz="1000">
              <a:solidFill>
                <a:srgbClr val="000000"/>
              </a:solidFill>
              <a:latin typeface="Arial"/>
              <a:ea typeface="Arial"/>
              <a:cs typeface="Arial"/>
              <a:sym typeface="Arial"/>
            </a:endParaRPr>
          </a:p>
          <a:p>
            <a:pPr marL="0" lvl="0" indent="0" algn="l" rtl="0">
              <a:spcBef>
                <a:spcPts val="0"/>
              </a:spcBef>
              <a:spcAft>
                <a:spcPts val="0"/>
              </a:spcAft>
              <a:buNone/>
            </a:pPr>
            <a:r>
              <a:rPr lang="en" sz="1000">
                <a:solidFill>
                  <a:srgbClr val="000000"/>
                </a:solidFill>
                <a:latin typeface="Arial"/>
                <a:ea typeface="Arial"/>
                <a:cs typeface="Arial"/>
                <a:sym typeface="Arial"/>
              </a:rPr>
              <a:t>-We will individualize as needed for specific athletes.  Most of that is for kids that need more time on elliptical or in the pool to treat/prevent injury.  </a:t>
            </a:r>
            <a:endParaRPr sz="1000">
              <a:solidFill>
                <a:srgbClr val="000000"/>
              </a:solidFill>
              <a:latin typeface="Arial"/>
              <a:ea typeface="Arial"/>
              <a:cs typeface="Arial"/>
              <a:sym typeface="Arial"/>
            </a:endParaRPr>
          </a:p>
          <a:p>
            <a:pPr marL="0" lvl="0" indent="0" algn="l" rtl="0">
              <a:spcBef>
                <a:spcPts val="0"/>
              </a:spcBef>
              <a:spcAft>
                <a:spcPts val="0"/>
              </a:spcAft>
              <a:buNone/>
            </a:pPr>
            <a:r>
              <a:rPr lang="en" sz="1000">
                <a:solidFill>
                  <a:srgbClr val="000000"/>
                </a:solidFill>
                <a:latin typeface="Arial"/>
                <a:ea typeface="Arial"/>
                <a:cs typeface="Arial"/>
                <a:sym typeface="Arial"/>
              </a:rPr>
              <a:t>-We tier our workouts each day for different ability levels.</a:t>
            </a:r>
            <a:endParaRPr sz="1000">
              <a:solidFill>
                <a:srgbClr val="000000"/>
              </a:solidFill>
              <a:latin typeface="Arial"/>
              <a:ea typeface="Arial"/>
              <a:cs typeface="Arial"/>
              <a:sym typeface="Arial"/>
            </a:endParaRPr>
          </a:p>
          <a:p>
            <a:pPr marL="0" lvl="0" indent="0" algn="l" rtl="0">
              <a:spcBef>
                <a:spcPts val="0"/>
              </a:spcBef>
              <a:spcAft>
                <a:spcPts val="0"/>
              </a:spcAft>
              <a:buNone/>
            </a:pPr>
            <a:r>
              <a:rPr lang="en" sz="1000">
                <a:solidFill>
                  <a:srgbClr val="000000"/>
                </a:solidFill>
                <a:latin typeface="Arial"/>
                <a:ea typeface="Arial"/>
                <a:cs typeface="Arial"/>
                <a:sym typeface="Arial"/>
              </a:rPr>
              <a:t>-Freshmen (and newcomers to the program) always do less, no matter how good they are.  The kids call it the “freshmen cap”.</a:t>
            </a:r>
            <a:endParaRPr sz="1000">
              <a:solidFill>
                <a:srgbClr val="000000"/>
              </a:solidFill>
              <a:latin typeface="Arial"/>
              <a:ea typeface="Arial"/>
              <a:cs typeface="Arial"/>
              <a:sym typeface="Arial"/>
            </a:endParaRPr>
          </a:p>
          <a:p>
            <a:pPr marL="0" lvl="0" indent="0" algn="l" rtl="0">
              <a:spcBef>
                <a:spcPts val="0"/>
              </a:spcBef>
              <a:spcAft>
                <a:spcPts val="0"/>
              </a:spcAft>
              <a:buNone/>
            </a:pPr>
            <a:r>
              <a:rPr lang="en" sz="1000">
                <a:solidFill>
                  <a:srgbClr val="000000"/>
                </a:solidFill>
                <a:latin typeface="Arial"/>
                <a:ea typeface="Arial"/>
                <a:cs typeface="Arial"/>
                <a:sym typeface="Arial"/>
              </a:rPr>
              <a:t>-Advantages: We get a long run, threshold workout, and speed/strength work in every week (and usually a race).  We get strength work in throughout each week.  We take time (probably not enough) to talk as a team.  We have the kids write letters to one another each week.  Captains help choose runners of the week and recognize those athletes.  Each week, athletes can share to the team that they met their goal (whether for that week or a season goal).  We go to fun sites to practice and athletes spend time together with pasta dinners.</a:t>
            </a:r>
            <a:endParaRPr sz="1000">
              <a:solidFill>
                <a:srgbClr val="000000"/>
              </a:solidFill>
              <a:latin typeface="Arial"/>
              <a:ea typeface="Arial"/>
              <a:cs typeface="Arial"/>
              <a:sym typeface="Arial"/>
            </a:endParaRPr>
          </a:p>
          <a:p>
            <a:pPr marL="0" lvl="0" indent="0" algn="l" rtl="0">
              <a:spcBef>
                <a:spcPts val="0"/>
              </a:spcBef>
              <a:spcAft>
                <a:spcPts val="0"/>
              </a:spcAft>
              <a:buNone/>
            </a:pPr>
            <a:r>
              <a:rPr lang="en" sz="1000">
                <a:solidFill>
                  <a:srgbClr val="000000"/>
                </a:solidFill>
                <a:latin typeface="Arial"/>
                <a:ea typeface="Arial"/>
                <a:cs typeface="Arial"/>
                <a:sym typeface="Arial"/>
              </a:rPr>
              <a:t>-Disadvantages: Sometimes I feel like we pack too much in with a 7 day cycle. Sometimes our strength work has led to more injuries (usually IT band and hips). Some years we’ve had ‘peak performances at state and some years we have not.  It’s difficult to hold 100 athletes accountable for doing stretching, workouts, and strength work correctly and as expected.</a:t>
            </a:r>
            <a:endParaRPr sz="1000">
              <a:solidFill>
                <a:srgbClr val="000000"/>
              </a:solidFill>
              <a:latin typeface="Arial"/>
              <a:ea typeface="Arial"/>
              <a:cs typeface="Arial"/>
              <a:sym typeface="Arial"/>
            </a:endParaRPr>
          </a:p>
          <a:p>
            <a:pPr marL="0" lvl="0" indent="0" algn="l" rtl="0">
              <a:spcBef>
                <a:spcPts val="0"/>
              </a:spcBef>
              <a:spcAft>
                <a:spcPts val="0"/>
              </a:spcAft>
              <a:buNone/>
            </a:pPr>
            <a:endParaRPr sz="1000" b="1">
              <a:solidFill>
                <a:srgbClr val="000000"/>
              </a:solidFill>
              <a:highlight>
                <a:srgbClr val="FFFFFF"/>
              </a:highlight>
              <a:latin typeface="Arial"/>
              <a:ea typeface="Arial"/>
              <a:cs typeface="Arial"/>
              <a:sym typeface="Arial"/>
            </a:endParaRPr>
          </a:p>
        </p:txBody>
      </p:sp>
      <p:pic>
        <p:nvPicPr>
          <p:cNvPr id="579" name="Google Shape;579;p87"/>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88"/>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Thain Jones  Freedom</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400">
                <a:highlight>
                  <a:schemeClr val="dk1"/>
                </a:highlight>
                <a:latin typeface="Arial"/>
                <a:ea typeface="Arial"/>
                <a:cs typeface="Arial"/>
                <a:sym typeface="Arial"/>
              </a:rPr>
              <a:t>Do you individualize the training or do you group train?  Why?  What do you see the advantages and disadvantages are with your training?</a:t>
            </a:r>
            <a:endParaRPr sz="14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b="1">
              <a:highlight>
                <a:schemeClr val="dk1"/>
              </a:highlight>
              <a:latin typeface="Arial"/>
              <a:ea typeface="Arial"/>
              <a:cs typeface="Arial"/>
              <a:sym typeface="Arial"/>
            </a:endParaRPr>
          </a:p>
        </p:txBody>
      </p:sp>
      <p:sp>
        <p:nvSpPr>
          <p:cNvPr id="585" name="Google Shape;585;p88"/>
          <p:cNvSpPr txBox="1">
            <a:spLocks noGrp="1"/>
          </p:cNvSpPr>
          <p:nvPr>
            <p:ph type="body" idx="1"/>
          </p:nvPr>
        </p:nvSpPr>
        <p:spPr>
          <a:xfrm>
            <a:off x="4633825" y="48278"/>
            <a:ext cx="4166400" cy="54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0000"/>
                </a:solidFill>
                <a:latin typeface="Arial"/>
                <a:ea typeface="Arial"/>
                <a:cs typeface="Arial"/>
                <a:sym typeface="Arial"/>
              </a:rPr>
              <a:t>We attempt to tailor the training specific to each runner’s ability and experience.</a:t>
            </a:r>
            <a:endParaRPr sz="1800" b="1">
              <a:solidFill>
                <a:srgbClr val="000000"/>
              </a:solidFill>
              <a:latin typeface="Arial"/>
              <a:ea typeface="Arial"/>
              <a:cs typeface="Arial"/>
              <a:sym typeface="Arial"/>
            </a:endParaRPr>
          </a:p>
          <a:p>
            <a:pPr marL="0" lvl="0" indent="0" algn="l" rtl="0">
              <a:spcBef>
                <a:spcPts val="1600"/>
              </a:spcBef>
              <a:spcAft>
                <a:spcPts val="0"/>
              </a:spcAft>
              <a:buNone/>
            </a:pPr>
            <a:r>
              <a:rPr lang="en" sz="1800" b="1">
                <a:solidFill>
                  <a:srgbClr val="000000"/>
                </a:solidFill>
                <a:latin typeface="Arial"/>
                <a:ea typeface="Arial"/>
                <a:cs typeface="Arial"/>
                <a:sym typeface="Arial"/>
              </a:rPr>
              <a:t>Obviously, race times determine the intensity of training for each runner.</a:t>
            </a:r>
            <a:endParaRPr sz="1800" b="1">
              <a:solidFill>
                <a:srgbClr val="000000"/>
              </a:solidFill>
              <a:latin typeface="Arial"/>
              <a:ea typeface="Arial"/>
              <a:cs typeface="Arial"/>
              <a:sym typeface="Arial"/>
            </a:endParaRPr>
          </a:p>
          <a:p>
            <a:pPr marL="0" lvl="0" indent="0" algn="l" rtl="0">
              <a:spcBef>
                <a:spcPts val="1600"/>
              </a:spcBef>
              <a:spcAft>
                <a:spcPts val="0"/>
              </a:spcAft>
              <a:buNone/>
            </a:pPr>
            <a:r>
              <a:rPr lang="en" sz="1800" b="1">
                <a:solidFill>
                  <a:srgbClr val="000000"/>
                </a:solidFill>
                <a:latin typeface="Arial"/>
                <a:ea typeface="Arial"/>
                <a:cs typeface="Arial"/>
                <a:sym typeface="Arial"/>
              </a:rPr>
              <a:t>Groups are established based on these criteria.</a:t>
            </a:r>
            <a:endParaRPr sz="1800" b="1">
              <a:solidFill>
                <a:srgbClr val="000000"/>
              </a:solidFill>
              <a:latin typeface="Arial"/>
              <a:ea typeface="Arial"/>
              <a:cs typeface="Arial"/>
              <a:sym typeface="Arial"/>
            </a:endParaRPr>
          </a:p>
          <a:p>
            <a:pPr marL="0" lvl="0" indent="0" algn="l" rtl="0">
              <a:spcBef>
                <a:spcPts val="1600"/>
              </a:spcBef>
              <a:spcAft>
                <a:spcPts val="0"/>
              </a:spcAft>
              <a:buNone/>
            </a:pPr>
            <a:r>
              <a:rPr lang="en" sz="1800" b="1">
                <a:solidFill>
                  <a:srgbClr val="000000"/>
                </a:solidFill>
                <a:latin typeface="Arial"/>
                <a:ea typeface="Arial"/>
                <a:cs typeface="Arial"/>
                <a:sym typeface="Arial"/>
              </a:rPr>
              <a:t>If any runner demonstrates a particular need or weakness, it is addressed accordingly.</a:t>
            </a:r>
            <a:endParaRPr sz="1800" b="1">
              <a:solidFill>
                <a:srgbClr val="000000"/>
              </a:solidFill>
              <a:latin typeface="Arial"/>
              <a:ea typeface="Arial"/>
              <a:cs typeface="Arial"/>
              <a:sym typeface="Arial"/>
            </a:endParaRPr>
          </a:p>
          <a:p>
            <a:pPr marL="0" lvl="0" indent="0" algn="l" rtl="0">
              <a:spcBef>
                <a:spcPts val="1600"/>
              </a:spcBef>
              <a:spcAft>
                <a:spcPts val="1600"/>
              </a:spcAft>
              <a:buNone/>
            </a:pPr>
            <a:endParaRPr sz="1800" b="1">
              <a:solidFill>
                <a:srgbClr val="000000"/>
              </a:solidFill>
              <a:latin typeface="Arial"/>
              <a:ea typeface="Arial"/>
              <a:cs typeface="Arial"/>
              <a:sym typeface="Arial"/>
            </a:endParaRPr>
          </a:p>
        </p:txBody>
      </p:sp>
      <p:pic>
        <p:nvPicPr>
          <p:cNvPr id="586" name="Google Shape;586;p88"/>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89"/>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Barry Smanz  Dodgeland</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400">
                <a:highlight>
                  <a:schemeClr val="dk1"/>
                </a:highlight>
                <a:latin typeface="Arial"/>
                <a:ea typeface="Arial"/>
                <a:cs typeface="Arial"/>
                <a:sym typeface="Arial"/>
              </a:rPr>
              <a:t>Do you individualize the training or do you group train?  Why?  What do you see the advantages and disadvantages are with your training?</a:t>
            </a:r>
            <a:endParaRPr sz="14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a:highlight>
                <a:schemeClr val="dk1"/>
              </a:highlight>
              <a:latin typeface="Arial"/>
              <a:ea typeface="Arial"/>
              <a:cs typeface="Arial"/>
              <a:sym typeface="Arial"/>
            </a:endParaRPr>
          </a:p>
        </p:txBody>
      </p:sp>
      <p:sp>
        <p:nvSpPr>
          <p:cNvPr id="592" name="Google Shape;592;p89"/>
          <p:cNvSpPr txBox="1">
            <a:spLocks noGrp="1"/>
          </p:cNvSpPr>
          <p:nvPr>
            <p:ph type="body" idx="1"/>
          </p:nvPr>
        </p:nvSpPr>
        <p:spPr>
          <a:xfrm>
            <a:off x="4644675" y="253389"/>
            <a:ext cx="4166400" cy="507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222222"/>
                </a:solidFill>
                <a:latin typeface="Arial"/>
                <a:ea typeface="Arial"/>
                <a:cs typeface="Arial"/>
                <a:sym typeface="Arial"/>
              </a:rPr>
              <a:t>We group train. </a:t>
            </a:r>
            <a:endParaRPr sz="1800" b="1">
              <a:solidFill>
                <a:srgbClr val="222222"/>
              </a:solidFill>
              <a:latin typeface="Arial"/>
              <a:ea typeface="Arial"/>
              <a:cs typeface="Arial"/>
              <a:sym typeface="Arial"/>
            </a:endParaRPr>
          </a:p>
          <a:p>
            <a:pPr marL="0" lvl="0" indent="0" algn="l" rtl="0">
              <a:spcBef>
                <a:spcPts val="1600"/>
              </a:spcBef>
              <a:spcAft>
                <a:spcPts val="0"/>
              </a:spcAft>
              <a:buNone/>
            </a:pPr>
            <a:r>
              <a:rPr lang="en" sz="1800" b="1">
                <a:solidFill>
                  <a:srgbClr val="222222"/>
                </a:solidFill>
                <a:latin typeface="Arial"/>
                <a:ea typeface="Arial"/>
                <a:cs typeface="Arial"/>
                <a:sym typeface="Arial"/>
              </a:rPr>
              <a:t>We train our boys and girls together.</a:t>
            </a:r>
            <a:endParaRPr sz="1800" b="1">
              <a:solidFill>
                <a:srgbClr val="222222"/>
              </a:solidFill>
              <a:latin typeface="Arial"/>
              <a:ea typeface="Arial"/>
              <a:cs typeface="Arial"/>
              <a:sym typeface="Arial"/>
            </a:endParaRPr>
          </a:p>
          <a:p>
            <a:pPr marL="0" lvl="0" indent="0" algn="l" rtl="0">
              <a:spcBef>
                <a:spcPts val="1600"/>
              </a:spcBef>
              <a:spcAft>
                <a:spcPts val="0"/>
              </a:spcAft>
              <a:buNone/>
            </a:pPr>
            <a:r>
              <a:rPr lang="en" sz="1800" b="1">
                <a:solidFill>
                  <a:srgbClr val="222222"/>
                </a:solidFill>
                <a:latin typeface="Arial"/>
                <a:ea typeface="Arial"/>
                <a:cs typeface="Arial"/>
                <a:sym typeface="Arial"/>
              </a:rPr>
              <a:t>We have small mixed groups with similar repetition times.</a:t>
            </a:r>
            <a:endParaRPr sz="1800" b="1">
              <a:solidFill>
                <a:srgbClr val="222222"/>
              </a:solidFill>
              <a:latin typeface="Arial"/>
              <a:ea typeface="Arial"/>
              <a:cs typeface="Arial"/>
              <a:sym typeface="Arial"/>
            </a:endParaRPr>
          </a:p>
          <a:p>
            <a:pPr marL="0" lvl="0" indent="0" algn="l" rtl="0">
              <a:spcBef>
                <a:spcPts val="1600"/>
              </a:spcBef>
              <a:spcAft>
                <a:spcPts val="0"/>
              </a:spcAft>
              <a:buNone/>
            </a:pPr>
            <a:r>
              <a:rPr lang="en" sz="1800" b="1">
                <a:solidFill>
                  <a:srgbClr val="222222"/>
                </a:solidFill>
                <a:latin typeface="Arial"/>
                <a:ea typeface="Arial"/>
                <a:cs typeface="Arial"/>
                <a:sym typeface="Arial"/>
              </a:rPr>
              <a:t>If an athlete is coming back from injury - we will individualize workouts till they are ready.</a:t>
            </a:r>
            <a:endParaRPr sz="1800" b="1">
              <a:solidFill>
                <a:srgbClr val="222222"/>
              </a:solidFill>
              <a:latin typeface="Arial"/>
              <a:ea typeface="Arial"/>
              <a:cs typeface="Arial"/>
              <a:sym typeface="Arial"/>
            </a:endParaRPr>
          </a:p>
          <a:p>
            <a:pPr marL="0" lvl="0" indent="0" algn="l" rtl="0">
              <a:spcBef>
                <a:spcPts val="1600"/>
              </a:spcBef>
              <a:spcAft>
                <a:spcPts val="0"/>
              </a:spcAft>
              <a:buNone/>
            </a:pPr>
            <a:r>
              <a:rPr lang="en" sz="1800" b="1">
                <a:solidFill>
                  <a:srgbClr val="222222"/>
                </a:solidFill>
                <a:latin typeface="Arial"/>
                <a:ea typeface="Arial"/>
                <a:cs typeface="Arial"/>
                <a:sym typeface="Arial"/>
              </a:rPr>
              <a:t>An advantage to coaching both boys and girls is a top girl does not have to run every mile by herself.</a:t>
            </a:r>
            <a:endParaRPr sz="1800" b="1">
              <a:solidFill>
                <a:srgbClr val="222222"/>
              </a:solidFill>
              <a:latin typeface="Arial"/>
              <a:ea typeface="Arial"/>
              <a:cs typeface="Arial"/>
              <a:sym typeface="Arial"/>
            </a:endParaRPr>
          </a:p>
          <a:p>
            <a:pPr marL="0" lvl="0" indent="0" algn="l" rtl="0">
              <a:spcBef>
                <a:spcPts val="1600"/>
              </a:spcBef>
              <a:spcAft>
                <a:spcPts val="1600"/>
              </a:spcAft>
              <a:buNone/>
            </a:pPr>
            <a:endParaRPr sz="1800" b="1">
              <a:solidFill>
                <a:srgbClr val="222222"/>
              </a:solidFill>
              <a:latin typeface="Arial"/>
              <a:ea typeface="Arial"/>
              <a:cs typeface="Arial"/>
              <a:sym typeface="Arial"/>
            </a:endParaRPr>
          </a:p>
        </p:txBody>
      </p:sp>
      <p:pic>
        <p:nvPicPr>
          <p:cNvPr id="593" name="Google Shape;593;p89"/>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gradFill>
          <a:gsLst>
            <a:gs pos="0">
              <a:srgbClr val="DCECD5"/>
            </a:gs>
            <a:gs pos="100000">
              <a:srgbClr val="93BC81"/>
            </a:gs>
          </a:gsLst>
          <a:path path="circle">
            <a:fillToRect l="50000" t="50000" r="50000" b="50000"/>
          </a:path>
          <a:tileRect/>
        </a:gradFill>
        <a:effectLst/>
      </p:bgPr>
    </p:bg>
    <p:spTree>
      <p:nvGrpSpPr>
        <p:cNvPr id="1" name="Shape 597"/>
        <p:cNvGrpSpPr/>
        <p:nvPr/>
      </p:nvGrpSpPr>
      <p:grpSpPr>
        <a:xfrm>
          <a:off x="0" y="0"/>
          <a:ext cx="0" cy="0"/>
          <a:chOff x="0" y="0"/>
          <a:chExt cx="0" cy="0"/>
        </a:xfrm>
      </p:grpSpPr>
      <p:sp>
        <p:nvSpPr>
          <p:cNvPr id="598" name="Google Shape;598;p90"/>
          <p:cNvSpPr txBox="1">
            <a:spLocks noGrp="1"/>
          </p:cNvSpPr>
          <p:nvPr>
            <p:ph type="ctrTitle"/>
          </p:nvPr>
        </p:nvSpPr>
        <p:spPr>
          <a:xfrm>
            <a:off x="311700" y="599694"/>
            <a:ext cx="8520600" cy="1425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b="1">
                <a:solidFill>
                  <a:srgbClr val="000000"/>
                </a:solidFill>
                <a:latin typeface="Arial"/>
                <a:ea typeface="Arial"/>
                <a:cs typeface="Arial"/>
                <a:sym typeface="Arial"/>
              </a:rPr>
              <a:t>During the season, do you train each week for the upcoming course or always keep the state meet course in mind? </a:t>
            </a:r>
            <a:endParaRPr sz="2400" b="1">
              <a:solidFill>
                <a:srgbClr val="000000"/>
              </a:solidFill>
              <a:latin typeface="Arial"/>
              <a:ea typeface="Arial"/>
              <a:cs typeface="Arial"/>
              <a:sym typeface="Arial"/>
            </a:endParaRPr>
          </a:p>
          <a:p>
            <a:pPr marL="0" lvl="0" indent="0" algn="l" rtl="0">
              <a:lnSpc>
                <a:spcPct val="115000"/>
              </a:lnSpc>
              <a:spcBef>
                <a:spcPts val="0"/>
              </a:spcBef>
              <a:spcAft>
                <a:spcPts val="0"/>
              </a:spcAft>
              <a:buNone/>
            </a:pPr>
            <a:endParaRPr sz="2400" b="1">
              <a:solidFill>
                <a:srgbClr val="000000"/>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sz="2400" b="1">
              <a:solidFill>
                <a:srgbClr val="000000"/>
              </a:solidFill>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sz="2400" b="1">
              <a:solidFill>
                <a:srgbClr val="000000"/>
              </a:solidFill>
              <a:latin typeface="Arial"/>
              <a:ea typeface="Arial"/>
              <a:cs typeface="Arial"/>
              <a:sym typeface="Arial"/>
            </a:endParaRPr>
          </a:p>
        </p:txBody>
      </p:sp>
      <p:sp>
        <p:nvSpPr>
          <p:cNvPr id="599" name="Google Shape;599;p90"/>
          <p:cNvSpPr txBox="1">
            <a:spLocks noGrp="1"/>
          </p:cNvSpPr>
          <p:nvPr>
            <p:ph type="subTitle" idx="1"/>
          </p:nvPr>
        </p:nvSpPr>
        <p:spPr>
          <a:xfrm>
            <a:off x="311700" y="2968122"/>
            <a:ext cx="4242600" cy="82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solidFill>
                  <a:srgbClr val="FF0000"/>
                </a:solidFill>
              </a:rPr>
              <a:t>BONUS</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91"/>
          <p:cNvSpPr txBox="1">
            <a:spLocks noGrp="1"/>
          </p:cNvSpPr>
          <p:nvPr>
            <p:ph type="title"/>
          </p:nvPr>
        </p:nvSpPr>
        <p:spPr>
          <a:xfrm>
            <a:off x="392775" y="518889"/>
            <a:ext cx="3625500" cy="174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Brian Finnel</a:t>
            </a:r>
            <a:endParaRPr/>
          </a:p>
          <a:p>
            <a:pPr marL="0" lvl="0" indent="0" algn="l" rtl="0">
              <a:spcBef>
                <a:spcPts val="0"/>
              </a:spcBef>
              <a:spcAft>
                <a:spcPts val="0"/>
              </a:spcAft>
              <a:buNone/>
            </a:pPr>
            <a:r>
              <a:rPr lang="en"/>
              <a:t>Middleton</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rgbClr val="000000"/>
              </a:buClr>
              <a:buSzPts val="1100"/>
              <a:buFont typeface="Arial"/>
              <a:buNone/>
            </a:pPr>
            <a:r>
              <a:rPr lang="en" sz="1400">
                <a:highlight>
                  <a:schemeClr val="dk1"/>
                </a:highlight>
                <a:latin typeface="Arial"/>
                <a:ea typeface="Arial"/>
                <a:cs typeface="Arial"/>
                <a:sym typeface="Arial"/>
              </a:rPr>
              <a:t>During the season, do you train each week for the upcoming course or always keep the state meet course in mind? </a:t>
            </a:r>
            <a:endParaRPr sz="1400">
              <a:highlight>
                <a:schemeClr val="dk1"/>
              </a:highlight>
            </a:endParaRPr>
          </a:p>
          <a:p>
            <a:pPr marL="0" lvl="0" indent="0" algn="l" rtl="0">
              <a:lnSpc>
                <a:spcPct val="115000"/>
              </a:lnSpc>
              <a:spcBef>
                <a:spcPts val="0"/>
              </a:spcBef>
              <a:spcAft>
                <a:spcPts val="0"/>
              </a:spcAft>
              <a:buNone/>
            </a:pPr>
            <a:endParaRPr sz="1400">
              <a:highlight>
                <a:schemeClr val="dk1"/>
              </a:highlight>
            </a:endParaRPr>
          </a:p>
        </p:txBody>
      </p:sp>
      <p:sp>
        <p:nvSpPr>
          <p:cNvPr id="605" name="Google Shape;605;p91"/>
          <p:cNvSpPr txBox="1">
            <a:spLocks noGrp="1"/>
          </p:cNvSpPr>
          <p:nvPr>
            <p:ph type="body" idx="1"/>
          </p:nvPr>
        </p:nvSpPr>
        <p:spPr>
          <a:xfrm>
            <a:off x="4876800" y="156861"/>
            <a:ext cx="3846300" cy="458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000000"/>
                </a:solidFill>
                <a:latin typeface="Arial"/>
                <a:ea typeface="Arial"/>
                <a:cs typeface="Arial"/>
                <a:sym typeface="Arial"/>
              </a:rPr>
              <a:t>We keep the big goals in mind. Each meet is a stepping stone no matter how big it is</a:t>
            </a:r>
            <a:r>
              <a:rPr lang="en" sz="2400">
                <a:solidFill>
                  <a:srgbClr val="000000"/>
                </a:solidFill>
                <a:latin typeface="Arial"/>
                <a:ea typeface="Arial"/>
                <a:cs typeface="Arial"/>
                <a:sym typeface="Arial"/>
              </a:rPr>
              <a:t>. </a:t>
            </a:r>
            <a:endParaRPr sz="2400">
              <a:solidFill>
                <a:srgbClr val="000000"/>
              </a:solidFill>
              <a:latin typeface="Arial"/>
              <a:ea typeface="Arial"/>
              <a:cs typeface="Arial"/>
              <a:sym typeface="Arial"/>
            </a:endParaRPr>
          </a:p>
        </p:txBody>
      </p:sp>
      <p:pic>
        <p:nvPicPr>
          <p:cNvPr id="606" name="Google Shape;606;p91"/>
          <p:cNvPicPr preferRelativeResize="0"/>
          <p:nvPr/>
        </p:nvPicPr>
        <p:blipFill>
          <a:blip r:embed="rId3">
            <a:alphaModFix/>
          </a:blip>
          <a:stretch>
            <a:fillRect/>
          </a:stretch>
        </p:blipFill>
        <p:spPr>
          <a:xfrm>
            <a:off x="3065725" y="690028"/>
            <a:ext cx="952500" cy="952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271500" y="556583"/>
            <a:ext cx="3931200" cy="282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Matt Roe </a:t>
            </a:r>
            <a:endParaRPr/>
          </a:p>
          <a:p>
            <a:pPr marL="0" lvl="0" indent="0" algn="l" rtl="0">
              <a:spcBef>
                <a:spcPts val="0"/>
              </a:spcBef>
              <a:spcAft>
                <a:spcPts val="0"/>
              </a:spcAft>
              <a:buNone/>
            </a:pPr>
            <a:r>
              <a:rPr lang="en"/>
              <a:t>Sun Prairie</a:t>
            </a:r>
            <a:endParaRPr/>
          </a:p>
          <a:p>
            <a:pPr marL="0" lvl="0" indent="0" algn="l" rtl="0">
              <a:spcBef>
                <a:spcPts val="0"/>
              </a:spcBef>
              <a:spcAft>
                <a:spcPts val="0"/>
              </a:spcAft>
              <a:buNone/>
            </a:pPr>
            <a:endParaRPr sz="2400"/>
          </a:p>
          <a:p>
            <a:pPr marL="0" lvl="0" indent="0" algn="l" rtl="0">
              <a:spcBef>
                <a:spcPts val="0"/>
              </a:spcBef>
              <a:spcAft>
                <a:spcPts val="0"/>
              </a:spcAft>
              <a:buClr>
                <a:srgbClr val="000000"/>
              </a:buClr>
              <a:buSzPts val="1100"/>
              <a:buFont typeface="Arial"/>
              <a:buNone/>
            </a:pPr>
            <a:r>
              <a:rPr lang="en" sz="1200">
                <a:highlight>
                  <a:schemeClr val="dk1"/>
                </a:highlight>
                <a:latin typeface="Arial"/>
                <a:ea typeface="Arial"/>
                <a:cs typeface="Arial"/>
                <a:sym typeface="Arial"/>
              </a:rPr>
              <a:t>How many total races do you have your varsity runners race during the cross country season?  Are any of these races run “easy”? How many of these races are considered “key” races?</a:t>
            </a:r>
            <a:endParaRPr/>
          </a:p>
        </p:txBody>
      </p:sp>
      <p:sp>
        <p:nvSpPr>
          <p:cNvPr id="116" name="Google Shape;116;p20"/>
          <p:cNvSpPr txBox="1">
            <a:spLocks noGrp="1"/>
          </p:cNvSpPr>
          <p:nvPr>
            <p:ph type="body" idx="1"/>
          </p:nvPr>
        </p:nvSpPr>
        <p:spPr>
          <a:xfrm>
            <a:off x="4644675" y="349917"/>
            <a:ext cx="4166400" cy="476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800" b="1">
                <a:solidFill>
                  <a:srgbClr val="000000"/>
                </a:solidFill>
                <a:highlight>
                  <a:srgbClr val="FFFFFF"/>
                </a:highlight>
                <a:latin typeface="Arial"/>
                <a:ea typeface="Arial"/>
                <a:cs typeface="Arial"/>
                <a:sym typeface="Arial"/>
              </a:rPr>
              <a:t>-Race every Saturday but take 2 off: 1 mid season and 1 before conference</a:t>
            </a:r>
            <a:endParaRPr sz="1800" b="1">
              <a:solidFill>
                <a:srgbClr val="000000"/>
              </a:solidFill>
              <a:highlight>
                <a:srgbClr val="FFFFFF"/>
              </a:highlight>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1800" b="1">
                <a:solidFill>
                  <a:srgbClr val="000000"/>
                </a:solidFill>
                <a:highlight>
                  <a:srgbClr val="FFFFFF"/>
                </a:highlight>
                <a:latin typeface="Arial"/>
                <a:ea typeface="Arial"/>
                <a:cs typeface="Arial"/>
                <a:sym typeface="Arial"/>
              </a:rPr>
              <a:t>-Totals 5 +3 for Conference, Sectional, State</a:t>
            </a:r>
            <a:endParaRPr sz="1800" b="1">
              <a:solidFill>
                <a:srgbClr val="000000"/>
              </a:solidFill>
              <a:highlight>
                <a:srgbClr val="FFFFFF"/>
              </a:highlight>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1800" b="1">
                <a:solidFill>
                  <a:srgbClr val="000000"/>
                </a:solidFill>
                <a:highlight>
                  <a:srgbClr val="FFFFFF"/>
                </a:highlight>
                <a:latin typeface="Arial"/>
                <a:ea typeface="Arial"/>
                <a:cs typeface="Arial"/>
                <a:sym typeface="Arial"/>
              </a:rPr>
              <a:t>-We do a closest intra-team competition at our grade level conference meet with a drop down miles workout</a:t>
            </a:r>
            <a:endParaRPr sz="1800" b="1">
              <a:solidFill>
                <a:srgbClr val="000000"/>
              </a:solidFill>
              <a:highlight>
                <a:srgbClr val="FFFFFF"/>
              </a:highlight>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1800" b="1">
                <a:solidFill>
                  <a:srgbClr val="000000"/>
                </a:solidFill>
                <a:highlight>
                  <a:srgbClr val="FFFFFF"/>
                </a:highlight>
                <a:latin typeface="Arial"/>
                <a:ea typeface="Arial"/>
                <a:cs typeface="Arial"/>
                <a:sym typeface="Arial"/>
              </a:rPr>
              <a:t>-First meets we work on pacing and don’t necessarily get our best times yet</a:t>
            </a:r>
            <a:endParaRPr sz="1800" b="1">
              <a:solidFill>
                <a:srgbClr val="000000"/>
              </a:solidFill>
              <a:highlight>
                <a:srgbClr val="FFFFFF"/>
              </a:highlight>
              <a:latin typeface="Arial"/>
              <a:ea typeface="Arial"/>
              <a:cs typeface="Arial"/>
              <a:sym typeface="Arial"/>
            </a:endParaRPr>
          </a:p>
          <a:p>
            <a:pPr marL="0" lvl="0" indent="0" algn="l" rtl="0">
              <a:spcBef>
                <a:spcPts val="0"/>
              </a:spcBef>
              <a:spcAft>
                <a:spcPts val="0"/>
              </a:spcAft>
              <a:buClr>
                <a:srgbClr val="000000"/>
              </a:buClr>
              <a:buSzPts val="1100"/>
              <a:buFont typeface="Arial"/>
              <a:buNone/>
            </a:pPr>
            <a:r>
              <a:rPr lang="en" sz="1800" b="1">
                <a:solidFill>
                  <a:srgbClr val="000000"/>
                </a:solidFill>
                <a:highlight>
                  <a:srgbClr val="FFFFFF"/>
                </a:highlight>
                <a:latin typeface="Arial"/>
                <a:ea typeface="Arial"/>
                <a:cs typeface="Arial"/>
                <a:sym typeface="Arial"/>
              </a:rPr>
              <a:t>-The middle part of our season are our key races (2018 Smiley, Midwest, Griak)</a:t>
            </a:r>
            <a:endParaRPr sz="1800" b="1">
              <a:solidFill>
                <a:srgbClr val="000000"/>
              </a:solidFill>
              <a:highlight>
                <a:srgbClr val="FFFFFF"/>
              </a:highlight>
              <a:latin typeface="Arial"/>
              <a:ea typeface="Arial"/>
              <a:cs typeface="Arial"/>
              <a:sym typeface="Arial"/>
            </a:endParaRPr>
          </a:p>
          <a:p>
            <a:pPr marL="0" lvl="0" indent="0" algn="l" rtl="0">
              <a:spcBef>
                <a:spcPts val="0"/>
              </a:spcBef>
              <a:spcAft>
                <a:spcPts val="1600"/>
              </a:spcAft>
              <a:buNone/>
            </a:pPr>
            <a:endParaRPr/>
          </a:p>
        </p:txBody>
      </p:sp>
      <p:pic>
        <p:nvPicPr>
          <p:cNvPr id="117" name="Google Shape;117;p20"/>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92"/>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Bill Dietrich  Valders</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rgbClr val="000000"/>
              </a:buClr>
              <a:buSzPts val="1100"/>
              <a:buFont typeface="Arial"/>
              <a:buNone/>
            </a:pPr>
            <a:r>
              <a:rPr lang="en" sz="1400">
                <a:highlight>
                  <a:schemeClr val="dk1"/>
                </a:highlight>
                <a:latin typeface="Arial"/>
                <a:ea typeface="Arial"/>
                <a:cs typeface="Arial"/>
                <a:sym typeface="Arial"/>
              </a:rPr>
              <a:t>During the season, do you train each week for the upcoming course or always keep the state meet course in mind? </a:t>
            </a:r>
            <a:endParaRPr/>
          </a:p>
          <a:p>
            <a:pPr marL="0" lvl="0" indent="0" algn="l" rtl="0">
              <a:lnSpc>
                <a:spcPct val="115000"/>
              </a:lnSpc>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12" name="Google Shape;612;p92"/>
          <p:cNvSpPr txBox="1">
            <a:spLocks noGrp="1"/>
          </p:cNvSpPr>
          <p:nvPr>
            <p:ph type="body" idx="1"/>
          </p:nvPr>
        </p:nvSpPr>
        <p:spPr>
          <a:xfrm>
            <a:off x="4644675" y="556583"/>
            <a:ext cx="4166400" cy="45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0000"/>
                </a:solidFill>
                <a:latin typeface="Arial"/>
                <a:ea typeface="Arial"/>
                <a:cs typeface="Arial"/>
                <a:sym typeface="Arial"/>
              </a:rPr>
              <a:t>We actually have loops in our park next to school that simulate whatever course we run</a:t>
            </a:r>
            <a:endParaRPr sz="1800" b="1">
              <a:solidFill>
                <a:srgbClr val="000000"/>
              </a:solidFill>
              <a:latin typeface="Arial"/>
              <a:ea typeface="Arial"/>
              <a:cs typeface="Arial"/>
              <a:sym typeface="Arial"/>
            </a:endParaRPr>
          </a:p>
          <a:p>
            <a:pPr marL="0" lvl="0" indent="0" algn="l" rtl="0">
              <a:spcBef>
                <a:spcPts val="0"/>
              </a:spcBef>
              <a:spcAft>
                <a:spcPts val="0"/>
              </a:spcAft>
              <a:buNone/>
            </a:pPr>
            <a:r>
              <a:rPr lang="en" sz="1800" b="1">
                <a:solidFill>
                  <a:srgbClr val="000000"/>
                </a:solidFill>
                <a:latin typeface="Arial"/>
                <a:ea typeface="Arial"/>
                <a:cs typeface="Arial"/>
                <a:sym typeface="Arial"/>
              </a:rPr>
              <a:t>on so that each week the athletes can anticipate hitting a hill at a certain spot on the</a:t>
            </a:r>
            <a:endParaRPr sz="1800" b="1">
              <a:solidFill>
                <a:srgbClr val="000000"/>
              </a:solidFill>
              <a:latin typeface="Arial"/>
              <a:ea typeface="Arial"/>
              <a:cs typeface="Arial"/>
              <a:sym typeface="Arial"/>
            </a:endParaRPr>
          </a:p>
          <a:p>
            <a:pPr marL="0" lvl="0" indent="0" algn="l" rtl="0">
              <a:spcBef>
                <a:spcPts val="0"/>
              </a:spcBef>
              <a:spcAft>
                <a:spcPts val="0"/>
              </a:spcAft>
              <a:buNone/>
            </a:pPr>
            <a:r>
              <a:rPr lang="en" sz="1800" b="1">
                <a:solidFill>
                  <a:srgbClr val="000000"/>
                </a:solidFill>
                <a:latin typeface="Arial"/>
                <a:ea typeface="Arial"/>
                <a:cs typeface="Arial"/>
                <a:sym typeface="Arial"/>
              </a:rPr>
              <a:t>course or if a flatter course they can workout without too many hills. We do have State</a:t>
            </a:r>
            <a:endParaRPr sz="1800" b="1">
              <a:solidFill>
                <a:srgbClr val="000000"/>
              </a:solidFill>
              <a:latin typeface="Arial"/>
              <a:ea typeface="Arial"/>
              <a:cs typeface="Arial"/>
              <a:sym typeface="Arial"/>
            </a:endParaRPr>
          </a:p>
          <a:p>
            <a:pPr marL="0" lvl="0" indent="0" algn="l" rtl="0">
              <a:spcBef>
                <a:spcPts val="0"/>
              </a:spcBef>
              <a:spcAft>
                <a:spcPts val="0"/>
              </a:spcAft>
              <a:buNone/>
            </a:pPr>
            <a:r>
              <a:rPr lang="en" sz="1800" b="1">
                <a:solidFill>
                  <a:srgbClr val="000000"/>
                </a:solidFill>
                <a:latin typeface="Arial"/>
                <a:ea typeface="Arial"/>
                <a:cs typeface="Arial"/>
                <a:sym typeface="Arial"/>
              </a:rPr>
              <a:t>mile one and two loops as well.</a:t>
            </a:r>
            <a:endParaRPr sz="1800" b="1">
              <a:solidFill>
                <a:srgbClr val="000000"/>
              </a:solidFill>
              <a:latin typeface="Arial"/>
              <a:ea typeface="Arial"/>
              <a:cs typeface="Arial"/>
              <a:sym typeface="Arial"/>
            </a:endParaRPr>
          </a:p>
          <a:p>
            <a:pPr marL="0" lvl="0" indent="0" algn="l" rtl="0">
              <a:spcBef>
                <a:spcPts val="0"/>
              </a:spcBef>
              <a:spcAft>
                <a:spcPts val="0"/>
              </a:spcAft>
              <a:buNone/>
            </a:pPr>
            <a:endParaRPr sz="1800" b="1">
              <a:solidFill>
                <a:srgbClr val="000000"/>
              </a:solidFill>
              <a:latin typeface="Arial"/>
              <a:ea typeface="Arial"/>
              <a:cs typeface="Arial"/>
              <a:sym typeface="Arial"/>
            </a:endParaRPr>
          </a:p>
        </p:txBody>
      </p:sp>
      <p:pic>
        <p:nvPicPr>
          <p:cNvPr id="613" name="Google Shape;613;p92"/>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93"/>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Ingrid Husmoen  Durand</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rgbClr val="000000"/>
              </a:buClr>
              <a:buSzPts val="1100"/>
              <a:buFont typeface="Arial"/>
              <a:buNone/>
            </a:pPr>
            <a:r>
              <a:rPr lang="en" sz="1400">
                <a:highlight>
                  <a:schemeClr val="dk1"/>
                </a:highlight>
                <a:latin typeface="Arial"/>
                <a:ea typeface="Arial"/>
                <a:cs typeface="Arial"/>
                <a:sym typeface="Arial"/>
              </a:rPr>
              <a:t>During the season, do you train each week for the upcoming course or always keep the state meet course in mind? </a:t>
            </a:r>
            <a:endParaRPr/>
          </a:p>
          <a:p>
            <a:pPr marL="0" lvl="0" indent="0" algn="l" rtl="0">
              <a:lnSpc>
                <a:spcPct val="115000"/>
              </a:lnSpc>
              <a:spcBef>
                <a:spcPts val="0"/>
              </a:spcBef>
              <a:spcAft>
                <a:spcPts val="0"/>
              </a:spcAft>
              <a:buNone/>
            </a:pPr>
            <a:endParaRPr/>
          </a:p>
        </p:txBody>
      </p:sp>
      <p:sp>
        <p:nvSpPr>
          <p:cNvPr id="619" name="Google Shape;619;p93"/>
          <p:cNvSpPr txBox="1">
            <a:spLocks noGrp="1"/>
          </p:cNvSpPr>
          <p:nvPr>
            <p:ph type="body" idx="1"/>
          </p:nvPr>
        </p:nvSpPr>
        <p:spPr>
          <a:xfrm>
            <a:off x="4644675" y="386139"/>
            <a:ext cx="4166400" cy="501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0000"/>
                </a:solidFill>
                <a:latin typeface="Arial"/>
                <a:ea typeface="Arial"/>
                <a:cs typeface="Arial"/>
                <a:sym typeface="Arial"/>
              </a:rPr>
              <a:t>Always train for the upcoming course, but definitely keep the State meet in mind.</a:t>
            </a:r>
            <a:endParaRPr sz="1800" b="1">
              <a:solidFill>
                <a:srgbClr val="000000"/>
              </a:solidFill>
              <a:latin typeface="Arial"/>
              <a:ea typeface="Arial"/>
              <a:cs typeface="Arial"/>
              <a:sym typeface="Arial"/>
            </a:endParaRPr>
          </a:p>
          <a:p>
            <a:pPr marL="0" lvl="0" indent="0" algn="l" rtl="0">
              <a:spcBef>
                <a:spcPts val="1600"/>
              </a:spcBef>
              <a:spcAft>
                <a:spcPts val="0"/>
              </a:spcAft>
              <a:buNone/>
            </a:pPr>
            <a:r>
              <a:rPr lang="en" sz="1800" b="1">
                <a:solidFill>
                  <a:srgbClr val="000000"/>
                </a:solidFill>
                <a:latin typeface="Arial"/>
                <a:ea typeface="Arial"/>
                <a:cs typeface="Arial"/>
                <a:sym typeface="Arial"/>
              </a:rPr>
              <a:t>If there’s a portion of a course that may be similar to that of the Sectional or State meet course, we talk about it.</a:t>
            </a:r>
            <a:endParaRPr sz="1800" b="1">
              <a:solidFill>
                <a:srgbClr val="000000"/>
              </a:solidFill>
              <a:latin typeface="Arial"/>
              <a:ea typeface="Arial"/>
              <a:cs typeface="Arial"/>
              <a:sym typeface="Arial"/>
            </a:endParaRPr>
          </a:p>
          <a:p>
            <a:pPr marL="0" lvl="0" indent="0" algn="l" rtl="0">
              <a:spcBef>
                <a:spcPts val="1600"/>
              </a:spcBef>
              <a:spcAft>
                <a:spcPts val="1600"/>
              </a:spcAft>
              <a:buNone/>
            </a:pPr>
            <a:endParaRPr sz="1800" b="1">
              <a:solidFill>
                <a:srgbClr val="000000"/>
              </a:solidFill>
              <a:latin typeface="Arial"/>
              <a:ea typeface="Arial"/>
              <a:cs typeface="Arial"/>
              <a:sym typeface="Arial"/>
            </a:endParaRPr>
          </a:p>
        </p:txBody>
      </p:sp>
      <p:pic>
        <p:nvPicPr>
          <p:cNvPr id="620" name="Google Shape;620;p93"/>
          <p:cNvPicPr preferRelativeResize="0"/>
          <p:nvPr/>
        </p:nvPicPr>
        <p:blipFill>
          <a:blip r:embed="rId3">
            <a:alphaModFix/>
          </a:blip>
          <a:stretch>
            <a:fillRect/>
          </a:stretch>
        </p:blipFill>
        <p:spPr>
          <a:xfrm>
            <a:off x="3261175" y="723500"/>
            <a:ext cx="952500" cy="95250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94"/>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Matt Roe </a:t>
            </a:r>
            <a:endParaRPr/>
          </a:p>
          <a:p>
            <a:pPr marL="0" lvl="0" indent="0" algn="l" rtl="0">
              <a:spcBef>
                <a:spcPts val="0"/>
              </a:spcBef>
              <a:spcAft>
                <a:spcPts val="0"/>
              </a:spcAft>
              <a:buNone/>
            </a:pPr>
            <a:r>
              <a:rPr lang="en"/>
              <a:t>Sun Prairie</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400">
                <a:highlight>
                  <a:schemeClr val="dk1"/>
                </a:highlight>
                <a:latin typeface="Arial"/>
                <a:ea typeface="Arial"/>
                <a:cs typeface="Arial"/>
                <a:sym typeface="Arial"/>
              </a:rPr>
              <a:t>During the season, do you train each week for the upcoming course or always keep the state meet course in mind? </a:t>
            </a:r>
            <a:endParaRPr sz="14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b="1">
              <a:highlight>
                <a:schemeClr val="dk1"/>
              </a:highlight>
              <a:latin typeface="Arial"/>
              <a:ea typeface="Arial"/>
              <a:cs typeface="Arial"/>
              <a:sym typeface="Arial"/>
            </a:endParaRPr>
          </a:p>
        </p:txBody>
      </p:sp>
      <p:sp>
        <p:nvSpPr>
          <p:cNvPr id="626" name="Google Shape;626;p94"/>
          <p:cNvSpPr txBox="1">
            <a:spLocks noGrp="1"/>
          </p:cNvSpPr>
          <p:nvPr>
            <p:ph type="body" idx="1"/>
          </p:nvPr>
        </p:nvSpPr>
        <p:spPr>
          <a:xfrm>
            <a:off x="4655525" y="580500"/>
            <a:ext cx="4166400" cy="45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000000"/>
                </a:solidFill>
                <a:latin typeface="Arial"/>
                <a:ea typeface="Arial"/>
                <a:cs typeface="Arial"/>
                <a:sym typeface="Arial"/>
              </a:rPr>
              <a:t>We select the races we run for their competitiveness and/or tough courses.  </a:t>
            </a:r>
            <a:endParaRPr sz="2400" b="1">
              <a:solidFill>
                <a:srgbClr val="000000"/>
              </a:solidFill>
              <a:latin typeface="Arial"/>
              <a:ea typeface="Arial"/>
              <a:cs typeface="Arial"/>
              <a:sym typeface="Arial"/>
            </a:endParaRPr>
          </a:p>
          <a:p>
            <a:pPr marL="0" lvl="0" indent="0" algn="l" rtl="0">
              <a:spcBef>
                <a:spcPts val="0"/>
              </a:spcBef>
              <a:spcAft>
                <a:spcPts val="0"/>
              </a:spcAft>
              <a:buNone/>
            </a:pPr>
            <a:r>
              <a:rPr lang="en" sz="2400" b="1">
                <a:solidFill>
                  <a:srgbClr val="000000"/>
                </a:solidFill>
                <a:latin typeface="Arial"/>
                <a:ea typeface="Arial"/>
                <a:cs typeface="Arial"/>
                <a:sym typeface="Arial"/>
              </a:rPr>
              <a:t>-We certainly prep for each course, more mentally than anything, but keep our training focussed on being strong on the state course (ie hills).  </a:t>
            </a:r>
            <a:endParaRPr sz="2400" b="1">
              <a:solidFill>
                <a:srgbClr val="000000"/>
              </a:solidFill>
              <a:latin typeface="Arial"/>
              <a:ea typeface="Arial"/>
              <a:cs typeface="Arial"/>
              <a:sym typeface="Arial"/>
            </a:endParaRPr>
          </a:p>
          <a:p>
            <a:pPr marL="0" lvl="0" indent="0" algn="l" rtl="0">
              <a:spcBef>
                <a:spcPts val="0"/>
              </a:spcBef>
              <a:spcAft>
                <a:spcPts val="0"/>
              </a:spcAft>
              <a:buNone/>
            </a:pPr>
            <a:endParaRPr sz="2400" b="1">
              <a:solidFill>
                <a:srgbClr val="000000"/>
              </a:solidFill>
              <a:highlight>
                <a:srgbClr val="FFFFFF"/>
              </a:highlight>
              <a:latin typeface="Arial"/>
              <a:ea typeface="Arial"/>
              <a:cs typeface="Arial"/>
              <a:sym typeface="Arial"/>
            </a:endParaRPr>
          </a:p>
        </p:txBody>
      </p:sp>
      <p:pic>
        <p:nvPicPr>
          <p:cNvPr id="627" name="Google Shape;627;p94"/>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95"/>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Thain Jones  Freedom</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400">
                <a:highlight>
                  <a:schemeClr val="dk1"/>
                </a:highlight>
                <a:latin typeface="Arial"/>
                <a:ea typeface="Arial"/>
                <a:cs typeface="Arial"/>
                <a:sym typeface="Arial"/>
              </a:rPr>
              <a:t>During the season, do you train each week for the upcoming course or always keep the state meet course in mind? </a:t>
            </a:r>
            <a:endParaRPr/>
          </a:p>
          <a:p>
            <a:pPr marL="0" lvl="0" indent="0" algn="l" rtl="0">
              <a:lnSpc>
                <a:spcPct val="115000"/>
              </a:lnSpc>
              <a:spcBef>
                <a:spcPts val="0"/>
              </a:spcBef>
              <a:spcAft>
                <a:spcPts val="0"/>
              </a:spcAft>
              <a:buNone/>
            </a:pPr>
            <a:endParaRPr sz="14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b="1">
              <a:highlight>
                <a:schemeClr val="dk1"/>
              </a:highlight>
              <a:latin typeface="Arial"/>
              <a:ea typeface="Arial"/>
              <a:cs typeface="Arial"/>
              <a:sym typeface="Arial"/>
            </a:endParaRPr>
          </a:p>
        </p:txBody>
      </p:sp>
      <p:sp>
        <p:nvSpPr>
          <p:cNvPr id="633" name="Google Shape;633;p95"/>
          <p:cNvSpPr txBox="1">
            <a:spLocks noGrp="1"/>
          </p:cNvSpPr>
          <p:nvPr>
            <p:ph type="body" idx="1"/>
          </p:nvPr>
        </p:nvSpPr>
        <p:spPr>
          <a:xfrm>
            <a:off x="4633825" y="48278"/>
            <a:ext cx="4166400" cy="54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0000"/>
                </a:solidFill>
                <a:latin typeface="Arial"/>
                <a:ea typeface="Arial"/>
                <a:cs typeface="Arial"/>
                <a:sym typeface="Arial"/>
              </a:rPr>
              <a:t>More often than not, our training is not determined by a particular course or race.</a:t>
            </a:r>
            <a:endParaRPr sz="1800" b="1">
              <a:solidFill>
                <a:srgbClr val="000000"/>
              </a:solidFill>
              <a:latin typeface="Arial"/>
              <a:ea typeface="Arial"/>
              <a:cs typeface="Arial"/>
              <a:sym typeface="Arial"/>
            </a:endParaRPr>
          </a:p>
          <a:p>
            <a:pPr marL="0" lvl="0" indent="0" algn="l" rtl="0">
              <a:spcBef>
                <a:spcPts val="1600"/>
              </a:spcBef>
              <a:spcAft>
                <a:spcPts val="0"/>
              </a:spcAft>
              <a:buNone/>
            </a:pPr>
            <a:r>
              <a:rPr lang="en" sz="1800" b="1">
                <a:solidFill>
                  <a:srgbClr val="000000"/>
                </a:solidFill>
                <a:latin typeface="Arial"/>
                <a:ea typeface="Arial"/>
                <a:cs typeface="Arial"/>
                <a:sym typeface="Arial"/>
              </a:rPr>
              <a:t>The state meet course is one of the more demanding courses we will run, so we do take that into account during several of our training phases.</a:t>
            </a:r>
            <a:endParaRPr sz="1800" b="1">
              <a:solidFill>
                <a:srgbClr val="000000"/>
              </a:solidFill>
              <a:latin typeface="Arial"/>
              <a:ea typeface="Arial"/>
              <a:cs typeface="Arial"/>
              <a:sym typeface="Arial"/>
            </a:endParaRPr>
          </a:p>
          <a:p>
            <a:pPr marL="0" lvl="0" indent="0" algn="l" rtl="0">
              <a:spcBef>
                <a:spcPts val="1600"/>
              </a:spcBef>
              <a:spcAft>
                <a:spcPts val="0"/>
              </a:spcAft>
              <a:buNone/>
            </a:pPr>
            <a:r>
              <a:rPr lang="en" sz="1800" b="1">
                <a:solidFill>
                  <a:srgbClr val="000000"/>
                </a:solidFill>
                <a:latin typeface="Arial"/>
                <a:ea typeface="Arial"/>
                <a:cs typeface="Arial"/>
                <a:sym typeface="Arial"/>
              </a:rPr>
              <a:t>Hill and strength training are essential in our preparation for any course or race, especially the more challenging ones.</a:t>
            </a:r>
            <a:endParaRPr sz="1800" b="1">
              <a:solidFill>
                <a:srgbClr val="000000"/>
              </a:solidFill>
              <a:latin typeface="Arial"/>
              <a:ea typeface="Arial"/>
              <a:cs typeface="Arial"/>
              <a:sym typeface="Arial"/>
            </a:endParaRPr>
          </a:p>
          <a:p>
            <a:pPr marL="0" lvl="0" indent="0" algn="l" rtl="0">
              <a:spcBef>
                <a:spcPts val="1600"/>
              </a:spcBef>
              <a:spcAft>
                <a:spcPts val="1600"/>
              </a:spcAft>
              <a:buNone/>
            </a:pPr>
            <a:endParaRPr sz="1800" b="1">
              <a:solidFill>
                <a:srgbClr val="000000"/>
              </a:solidFill>
              <a:latin typeface="Arial"/>
              <a:ea typeface="Arial"/>
              <a:cs typeface="Arial"/>
              <a:sym typeface="Arial"/>
            </a:endParaRPr>
          </a:p>
        </p:txBody>
      </p:sp>
      <p:pic>
        <p:nvPicPr>
          <p:cNvPr id="634" name="Google Shape;634;p95"/>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96"/>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Barry Smanz  Dodgeland</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sz="1400">
                <a:highlight>
                  <a:schemeClr val="dk1"/>
                </a:highlight>
                <a:latin typeface="Arial"/>
                <a:ea typeface="Arial"/>
                <a:cs typeface="Arial"/>
                <a:sym typeface="Arial"/>
              </a:rPr>
              <a:t>During the season, do you train each week for the upcoming course or always keep the state meet course in mind? </a:t>
            </a:r>
            <a:endParaRPr/>
          </a:p>
          <a:p>
            <a:pPr marL="0" lvl="0" indent="0" algn="l" rtl="0">
              <a:lnSpc>
                <a:spcPct val="115000"/>
              </a:lnSpc>
              <a:spcBef>
                <a:spcPts val="0"/>
              </a:spcBef>
              <a:spcAft>
                <a:spcPts val="0"/>
              </a:spcAft>
              <a:buNone/>
            </a:pPr>
            <a:endParaRPr sz="1400">
              <a:highlight>
                <a:schemeClr val="dk1"/>
              </a:highlight>
              <a:latin typeface="Arial"/>
              <a:ea typeface="Arial"/>
              <a:cs typeface="Arial"/>
              <a:sym typeface="Arial"/>
            </a:endParaRPr>
          </a:p>
          <a:p>
            <a:pPr marL="0" lvl="0" indent="0" algn="l" rtl="0">
              <a:lnSpc>
                <a:spcPct val="115000"/>
              </a:lnSpc>
              <a:spcBef>
                <a:spcPts val="0"/>
              </a:spcBef>
              <a:spcAft>
                <a:spcPts val="0"/>
              </a:spcAft>
              <a:buNone/>
            </a:pPr>
            <a:endParaRPr sz="1200">
              <a:highlight>
                <a:schemeClr val="dk1"/>
              </a:highlight>
              <a:latin typeface="Arial"/>
              <a:ea typeface="Arial"/>
              <a:cs typeface="Arial"/>
              <a:sym typeface="Arial"/>
            </a:endParaRPr>
          </a:p>
        </p:txBody>
      </p:sp>
      <p:sp>
        <p:nvSpPr>
          <p:cNvPr id="640" name="Google Shape;640;p96"/>
          <p:cNvSpPr txBox="1">
            <a:spLocks noGrp="1"/>
          </p:cNvSpPr>
          <p:nvPr>
            <p:ph type="body" idx="1"/>
          </p:nvPr>
        </p:nvSpPr>
        <p:spPr>
          <a:xfrm>
            <a:off x="4644675" y="253389"/>
            <a:ext cx="4166400" cy="507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222222"/>
                </a:solidFill>
                <a:latin typeface="Arial"/>
                <a:ea typeface="Arial"/>
                <a:cs typeface="Arial"/>
                <a:sym typeface="Arial"/>
              </a:rPr>
              <a:t>We train with the Sectional course in mind.</a:t>
            </a:r>
            <a:endParaRPr sz="1800" b="1">
              <a:solidFill>
                <a:srgbClr val="222222"/>
              </a:solidFill>
              <a:latin typeface="Arial"/>
              <a:ea typeface="Arial"/>
              <a:cs typeface="Arial"/>
              <a:sym typeface="Arial"/>
            </a:endParaRPr>
          </a:p>
          <a:p>
            <a:pPr marL="0" lvl="0" indent="0" algn="l" rtl="0">
              <a:spcBef>
                <a:spcPts val="1600"/>
              </a:spcBef>
              <a:spcAft>
                <a:spcPts val="0"/>
              </a:spcAft>
              <a:buNone/>
            </a:pPr>
            <a:r>
              <a:rPr lang="en" sz="1800" b="1">
                <a:solidFill>
                  <a:srgbClr val="222222"/>
                </a:solidFill>
                <a:latin typeface="Arial"/>
                <a:ea typeface="Arial"/>
                <a:cs typeface="Arial"/>
                <a:sym typeface="Arial"/>
              </a:rPr>
              <a:t>Must get by Sectional to get to State.</a:t>
            </a:r>
            <a:endParaRPr sz="1800" b="1">
              <a:solidFill>
                <a:srgbClr val="222222"/>
              </a:solidFill>
              <a:latin typeface="Arial"/>
              <a:ea typeface="Arial"/>
              <a:cs typeface="Arial"/>
              <a:sym typeface="Arial"/>
            </a:endParaRPr>
          </a:p>
          <a:p>
            <a:pPr marL="0" lvl="0" indent="0" algn="l" rtl="0">
              <a:spcBef>
                <a:spcPts val="1600"/>
              </a:spcBef>
              <a:spcAft>
                <a:spcPts val="0"/>
              </a:spcAft>
              <a:buNone/>
            </a:pPr>
            <a:r>
              <a:rPr lang="en" sz="1800" b="1">
                <a:solidFill>
                  <a:srgbClr val="222222"/>
                </a:solidFill>
                <a:latin typeface="Arial"/>
                <a:ea typeface="Arial"/>
                <a:cs typeface="Arial"/>
                <a:sym typeface="Arial"/>
              </a:rPr>
              <a:t>Our Sectionals over past few years have been hilly courses.</a:t>
            </a:r>
            <a:endParaRPr sz="1800" b="1">
              <a:solidFill>
                <a:srgbClr val="222222"/>
              </a:solidFill>
              <a:latin typeface="Arial"/>
              <a:ea typeface="Arial"/>
              <a:cs typeface="Arial"/>
              <a:sym typeface="Arial"/>
            </a:endParaRPr>
          </a:p>
          <a:p>
            <a:pPr marL="0" lvl="0" indent="0" algn="l" rtl="0">
              <a:spcBef>
                <a:spcPts val="1600"/>
              </a:spcBef>
              <a:spcAft>
                <a:spcPts val="0"/>
              </a:spcAft>
              <a:buNone/>
            </a:pPr>
            <a:r>
              <a:rPr lang="en" sz="1800" b="1">
                <a:solidFill>
                  <a:srgbClr val="222222"/>
                </a:solidFill>
                <a:latin typeface="Arial"/>
                <a:ea typeface="Arial"/>
                <a:cs typeface="Arial"/>
                <a:sym typeface="Arial"/>
              </a:rPr>
              <a:t>No grass hills in Juneau - we bus a few times to Watertown.</a:t>
            </a:r>
            <a:endParaRPr sz="1800" b="1">
              <a:solidFill>
                <a:srgbClr val="222222"/>
              </a:solidFill>
              <a:latin typeface="Arial"/>
              <a:ea typeface="Arial"/>
              <a:cs typeface="Arial"/>
              <a:sym typeface="Arial"/>
            </a:endParaRPr>
          </a:p>
          <a:p>
            <a:pPr marL="0" lvl="0" indent="0" algn="l" rtl="0">
              <a:spcBef>
                <a:spcPts val="1600"/>
              </a:spcBef>
              <a:spcAft>
                <a:spcPts val="0"/>
              </a:spcAft>
              <a:buNone/>
            </a:pPr>
            <a:r>
              <a:rPr lang="en" sz="1800" b="1">
                <a:solidFill>
                  <a:srgbClr val="222222"/>
                </a:solidFill>
                <a:latin typeface="Arial"/>
                <a:ea typeface="Arial"/>
                <a:cs typeface="Arial"/>
                <a:sym typeface="Arial"/>
              </a:rPr>
              <a:t>The hills also prepare us for State.</a:t>
            </a:r>
            <a:endParaRPr sz="1800" b="1">
              <a:solidFill>
                <a:srgbClr val="222222"/>
              </a:solidFill>
              <a:latin typeface="Arial"/>
              <a:ea typeface="Arial"/>
              <a:cs typeface="Arial"/>
              <a:sym typeface="Arial"/>
            </a:endParaRPr>
          </a:p>
          <a:p>
            <a:pPr marL="0" lvl="0" indent="0" algn="l" rtl="0">
              <a:spcBef>
                <a:spcPts val="1600"/>
              </a:spcBef>
              <a:spcAft>
                <a:spcPts val="1600"/>
              </a:spcAft>
              <a:buNone/>
            </a:pPr>
            <a:endParaRPr sz="1800" b="1">
              <a:solidFill>
                <a:srgbClr val="222222"/>
              </a:solidFill>
              <a:latin typeface="Arial"/>
              <a:ea typeface="Arial"/>
              <a:cs typeface="Arial"/>
              <a:sym typeface="Arial"/>
            </a:endParaRPr>
          </a:p>
        </p:txBody>
      </p:sp>
      <p:pic>
        <p:nvPicPr>
          <p:cNvPr id="641" name="Google Shape;641;p96"/>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xfrm>
            <a:off x="311725" y="556583"/>
            <a:ext cx="3706500" cy="278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Thain Jones  Freedom</a:t>
            </a:r>
            <a:endParaRPr/>
          </a:p>
          <a:p>
            <a:pPr marL="0" lvl="0" indent="0" algn="l" rtl="0">
              <a:spcBef>
                <a:spcPts val="0"/>
              </a:spcBef>
              <a:spcAft>
                <a:spcPts val="0"/>
              </a:spcAft>
              <a:buNone/>
            </a:pPr>
            <a:endParaRPr/>
          </a:p>
          <a:p>
            <a:pPr marL="0" lvl="0" indent="0" algn="l" rtl="0">
              <a:spcBef>
                <a:spcPts val="0"/>
              </a:spcBef>
              <a:spcAft>
                <a:spcPts val="0"/>
              </a:spcAft>
              <a:buClr>
                <a:srgbClr val="000000"/>
              </a:buClr>
              <a:buSzPts val="1100"/>
              <a:buFont typeface="Arial"/>
              <a:buNone/>
            </a:pPr>
            <a:r>
              <a:rPr lang="en" sz="1200">
                <a:highlight>
                  <a:schemeClr val="dk1"/>
                </a:highlight>
                <a:latin typeface="Arial"/>
                <a:ea typeface="Arial"/>
                <a:cs typeface="Arial"/>
                <a:sym typeface="Arial"/>
              </a:rPr>
              <a:t>How many total races do you have your varsity runners race during the cross country season?  Are any of these races run “easy”? How many of these races are considered “key” races?</a:t>
            </a:r>
            <a:endParaRPr/>
          </a:p>
        </p:txBody>
      </p:sp>
      <p:sp>
        <p:nvSpPr>
          <p:cNvPr id="123" name="Google Shape;123;p21"/>
          <p:cNvSpPr txBox="1">
            <a:spLocks noGrp="1"/>
          </p:cNvSpPr>
          <p:nvPr>
            <p:ph type="body" idx="1"/>
          </p:nvPr>
        </p:nvSpPr>
        <p:spPr>
          <a:xfrm>
            <a:off x="4644675" y="325806"/>
            <a:ext cx="4166400" cy="478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0000"/>
                </a:solidFill>
                <a:latin typeface="Arial"/>
                <a:ea typeface="Arial"/>
                <a:cs typeface="Arial"/>
                <a:sym typeface="Arial"/>
              </a:rPr>
              <a:t>This season most of our runners competed in nine regular season races (not counting the sectional meet and state championships).</a:t>
            </a:r>
            <a:endParaRPr sz="1800" b="1">
              <a:solidFill>
                <a:srgbClr val="000000"/>
              </a:solidFill>
              <a:latin typeface="Arial"/>
              <a:ea typeface="Arial"/>
              <a:cs typeface="Arial"/>
              <a:sym typeface="Arial"/>
            </a:endParaRPr>
          </a:p>
          <a:p>
            <a:pPr marL="0" lvl="0" indent="0" algn="l" rtl="0">
              <a:spcBef>
                <a:spcPts val="1600"/>
              </a:spcBef>
              <a:spcAft>
                <a:spcPts val="0"/>
              </a:spcAft>
              <a:buClr>
                <a:srgbClr val="000000"/>
              </a:buClr>
              <a:buSzPts val="1100"/>
              <a:buFont typeface="Arial"/>
              <a:buNone/>
            </a:pPr>
            <a:r>
              <a:rPr lang="en" sz="1800" b="1">
                <a:solidFill>
                  <a:srgbClr val="000000"/>
                </a:solidFill>
                <a:latin typeface="Arial"/>
                <a:ea typeface="Arial"/>
                <a:cs typeface="Arial"/>
                <a:sym typeface="Arial"/>
              </a:rPr>
              <a:t>The level of competition dictates whether a race is more intense or challenging than others.</a:t>
            </a:r>
            <a:endParaRPr sz="1800" b="1">
              <a:solidFill>
                <a:srgbClr val="000000"/>
              </a:solidFill>
              <a:latin typeface="Arial"/>
              <a:ea typeface="Arial"/>
              <a:cs typeface="Arial"/>
              <a:sym typeface="Arial"/>
            </a:endParaRPr>
          </a:p>
          <a:p>
            <a:pPr marL="0" lvl="0" indent="0" algn="l" rtl="0">
              <a:spcBef>
                <a:spcPts val="1600"/>
              </a:spcBef>
              <a:spcAft>
                <a:spcPts val="0"/>
              </a:spcAft>
              <a:buClr>
                <a:srgbClr val="000000"/>
              </a:buClr>
              <a:buSzPts val="1100"/>
              <a:buFont typeface="Arial"/>
              <a:buNone/>
            </a:pPr>
            <a:r>
              <a:rPr lang="en" sz="1800" b="1">
                <a:solidFill>
                  <a:srgbClr val="000000"/>
                </a:solidFill>
                <a:latin typeface="Arial"/>
                <a:ea typeface="Arial"/>
                <a:cs typeface="Arial"/>
                <a:sym typeface="Arial"/>
              </a:rPr>
              <a:t>“Key” races are conference and the post-season. There may be one critical race during the season where we attempt to learn what type of performance we are capable of against formidable competition.</a:t>
            </a:r>
            <a:endParaRPr sz="1800" b="1">
              <a:solidFill>
                <a:srgbClr val="000000"/>
              </a:solidFill>
              <a:latin typeface="Arial"/>
              <a:ea typeface="Arial"/>
              <a:cs typeface="Arial"/>
              <a:sym typeface="Arial"/>
            </a:endParaRPr>
          </a:p>
          <a:p>
            <a:pPr marL="0" lvl="0" indent="0" algn="l" rtl="0">
              <a:spcBef>
                <a:spcPts val="1600"/>
              </a:spcBef>
              <a:spcAft>
                <a:spcPts val="1600"/>
              </a:spcAft>
              <a:buNone/>
            </a:pPr>
            <a:endParaRPr sz="1400" b="1"/>
          </a:p>
        </p:txBody>
      </p:sp>
      <p:pic>
        <p:nvPicPr>
          <p:cNvPr id="124" name="Google Shape;124;p21"/>
          <p:cNvPicPr preferRelativeResize="0"/>
          <p:nvPr/>
        </p:nvPicPr>
        <p:blipFill>
          <a:blip r:embed="rId3">
            <a:alphaModFix/>
          </a:blip>
          <a:stretch>
            <a:fillRect/>
          </a:stretch>
        </p:blipFill>
        <p:spPr>
          <a:xfrm>
            <a:off x="3065725" y="556583"/>
            <a:ext cx="952500" cy="952500"/>
          </a:xfrm>
          <a:prstGeom prst="rect">
            <a:avLst/>
          </a:prstGeom>
          <a:noFill/>
          <a:ln>
            <a:noFill/>
          </a:ln>
        </p:spPr>
      </p:pic>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8217</Words>
  <Application>Microsoft Macintosh PowerPoint</Application>
  <PresentationFormat>On-screen Show (16:10)</PresentationFormat>
  <Paragraphs>600</Paragraphs>
  <Slides>84</Slides>
  <Notes>84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84</vt:i4>
      </vt:variant>
    </vt:vector>
  </HeadingPairs>
  <TitlesOfParts>
    <vt:vector size="89" baseType="lpstr">
      <vt:lpstr>Merriweather</vt:lpstr>
      <vt:lpstr>Arial</vt:lpstr>
      <vt:lpstr>Roboto</vt:lpstr>
      <vt:lpstr>Raleway</vt:lpstr>
      <vt:lpstr>Paradigm</vt:lpstr>
      <vt:lpstr>PANEL OF 2017 STATE CHAMPION COACHES</vt:lpstr>
      <vt:lpstr>Boys Cross Country Team Champions</vt:lpstr>
      <vt:lpstr>Girls Cross Country Team Champions</vt:lpstr>
      <vt:lpstr>How many total races do you have your varsity runners race during the cross country season?  Are any of these races run “easy”? How many of these races are considered “key” races?</vt:lpstr>
      <vt:lpstr>Brian Finnel  Middleton  How many total races do you have your varsity runners race during the cross country season?  Are any of these races run “easy”? How many of these races are considered “key” races?</vt:lpstr>
      <vt:lpstr>Bill Dietrich  Valders  How many total races do you have your varsity runners race during the cross country season?  Are any of these races run “easy”? How many of these races are considered “key” races?</vt:lpstr>
      <vt:lpstr>Ingrid Husmoen  Durand  How many total races do you have your varsity runners race during the cross country season?  Are any of these races run “easy”? How many of these races are considered “key” races?</vt:lpstr>
      <vt:lpstr>Matt Roe  Sun Prairie  How many total races do you have your varsity runners race during the cross country season?  Are any of these races run “easy”? How many of these races are considered “key” races?</vt:lpstr>
      <vt:lpstr>Thain Jones  Freedom  How many total races do you have your varsity runners race during the cross country season?  Are any of these races run “easy”? How many of these races are considered “key” races?</vt:lpstr>
      <vt:lpstr>Barry Smanz  Dodgeland  How many total races do you have your varsity runners race during the cross country season?  Are any of these races run “easy”? How many of these races are considered “key” races?</vt:lpstr>
      <vt:lpstr>Total races (including sectionals and state) </vt:lpstr>
      <vt:lpstr>Please give a breakdown of your training plan for the week of sectionals for your varsity athletes. Provide mileage, specific workouts and are you still doing strength training during this week?</vt:lpstr>
      <vt:lpstr>Barry Smanz  Dodgeland  Please give a breakdown of your training plan for the week of sectionals for your varsity athletes. Provide mileage, specific workouts and are you still doing strength training during this week?</vt:lpstr>
      <vt:lpstr>Thain Jones  Freedom  Please give a breakdown of your training plan for the week of sectionals for your varsity athletes. Provide mileage, specific workouts and are you still doing strength training during this week?</vt:lpstr>
      <vt:lpstr>Matt Roe  Sun Prairie  Please give a breakdown of your training plan for the week of sectionals for your varsity athletes. Provide mileage, specific workouts and are you still doing strength training during this week?</vt:lpstr>
      <vt:lpstr>Ingrid Husmoen  Durand  Please give a breakdown of your training plan for the week of sectionals for your varsity athletes. Provide mileage, specific workouts and are you still doing strength training during this week?</vt:lpstr>
      <vt:lpstr>Ingrid Husmoen  Durand  Please give a breakdown of your training plan for the week of sectionals for your varsity athletes. Provide mileage, specific workouts and are you still doing strength training during this week?</vt:lpstr>
      <vt:lpstr>Bill Dietrich  Valders  Please give a breakdown of your training plan for the week of sectionals for your varsity athletes. Provide mileage, specific workouts and are you still doing strength training during this week?</vt:lpstr>
      <vt:lpstr>Brian Finnel Middleton  Please give a breakdown of your training plan for the week of sectionals for your varsity athletes. Provide mileage, specific workouts and are you still doing strength training during this week?</vt:lpstr>
      <vt:lpstr>Please give a quick breakdown of your training plan for the week of state for your varsity athletes. Provide mileage, specific workouts and are you still doing strength training during this week?</vt:lpstr>
      <vt:lpstr>Brian Finnel Middleton  Please give a) breakdown of your training plan for the week of state for your varsity athletes. Provide mileage, workouts and are you still doing strength training during this week?</vt:lpstr>
      <vt:lpstr>Bill Dietrich  Valders  Please give a) breakdown of your training plan for the week of state for your varsity athletes. Provide mileage, workouts and are you still doing strength training during this week?  </vt:lpstr>
      <vt:lpstr>Ingrid Husmoen  Durand  Please give a) breakdown of your training plan for the week of state for your varsity athletes. Provide mileage, workouts and are you still doing strength training during this week?</vt:lpstr>
      <vt:lpstr>Matt Roe  Sun Prairie  Please give a) breakdown of your training plan for the week of state for your varsity athletes. Provide mileage, workouts and are you still doing strength training during this week? </vt:lpstr>
      <vt:lpstr>Thain Jones  Freedom  Please give a) breakdown of your training plan for the week of state for your varsity athletes. Provide mileage, workouts and are you still doing strength training during this week? </vt:lpstr>
      <vt:lpstr>Barry Smanz  Dodgeland  Please give a) breakdown of your training plan for the week of state for your varsity athletes. Provide mileage, workouts and are you still doing strength training during this week? </vt:lpstr>
      <vt:lpstr>How do you taper your athletes for the state meet? Discuss the percentage you have athletes drop from conference to sectionals to state. How has it been different when you are/were a team that actually has to run hard at the sectional meet the week before just to make it versus being confident you can train through the sectional meet and still make it to state. </vt:lpstr>
      <vt:lpstr>Barry Smanz  Dodgeland  How do you taper your athletes for the state meet? Discuss the percentage you have athletes drop from conference to sectionals to state. </vt:lpstr>
      <vt:lpstr>Thain Jones  Freedom  How do you taper your athletes for the state meet? Discuss the percentage you have athletes drop from conference to sectionals to state.  </vt:lpstr>
      <vt:lpstr>Matt Roe  Sun Prairie  How do you taper your athletes for the state meet? Discuss the percentage you have athletes drop from conference to sectionals to state. </vt:lpstr>
      <vt:lpstr>Ingrid Husmoen  Durand  How do you taper your athletes for the state meet? Discuss the percentage you have athletes drop from conference to sectionals to state. </vt:lpstr>
      <vt:lpstr>Bill Dietrich  Valders  How do you taper your athletes for the state meet? Discuss the percentage you have athletes drop from conference to sectionals to state.   </vt:lpstr>
      <vt:lpstr>Brian Finnel Middleton  How do you taper your athletes for the state meet? Discuss the percentage you have athletes drop from conference to sectionals to state. </vt:lpstr>
      <vt:lpstr>How do you have your runners race the state course?  What's the race plan for the lead runner versus the pack? What are some areas on the state course you like your runners to focus on?</vt:lpstr>
      <vt:lpstr>Brian Finnel Middleton  How do you have your runners race the state course?  What's the race plan for the lead runner versus the pack? What are some areas on the state course you like your runners to focus on?</vt:lpstr>
      <vt:lpstr>Bill Dietrich  Valders  How do you have your runners race the state course?  What's the race plan for the lead runner versus the pack? What are some areas on the state course you like your runners to focus on?  </vt:lpstr>
      <vt:lpstr>Ingrid Husmoen  Durand  How do you have your runners race the state course?  What's the race plan for the lead runner versus the pack? What are some areas on the state course you like your runners to focus on?</vt:lpstr>
      <vt:lpstr>Matt Roe  Sun Prairie  How do you have your runners race the state course?  What's the race plan for the lead runner versus the pack? What are some areas on the state course you like your runners to focus on? </vt:lpstr>
      <vt:lpstr>Thain Jones  Freedom  How do you have your runners race the state course?  What's the race plan for the lead runner versus the pack? What are some areas on the state course you like your runners to focus on? </vt:lpstr>
      <vt:lpstr>Barry Smanz  Dodgeland  How do you have your runners race the state course?  What's the race plan for the lead runner versus the pack? What are some areas on the state course you like your runners to focus on?</vt:lpstr>
      <vt:lpstr>How do you get the athletes mentally and physically ready to race Sectional/State? What are your runners focusing on during these two weeks? What are you telling your athletes these two weeks? GIRLS COACHES ONLY  </vt:lpstr>
      <vt:lpstr>Barry Smanz  Dodgeland  How do you get the athletes mentally and physically ready to race Sectional/State? What are your runners focusing on during these two weeks? What are you telling your athletes these two weeks? </vt:lpstr>
      <vt:lpstr>Thain Jones  Freedom  How do you get the athletes mentally and physically ready to race Sectional/State? What are your runners focusing on during these two weeks? What are you telling your athletes these two weeks?   </vt:lpstr>
      <vt:lpstr>Matt Roe  Sun Prairie  How do you get the athletes mentally and physically ready to race Sectional/State? What are your runners focusing on during these two weeks? What are you telling your athletes these two weeks?   </vt:lpstr>
      <vt:lpstr>Do you have your JV runners continue to train with your varsity athletes AFTER the JV team’s last race (during the week of sectionals and state)? If so, how many JV athletes and what do you have them doing during this time?  BOYS COACHES ONLY   </vt:lpstr>
      <vt:lpstr>Brian Finnel Middleton  Do you have your JV runners continue to train with your varsity athletes AFTER the JV team’s last race (during the week of sectionals and state)? If so, how many JV athletes and what do you have them doing during this time? </vt:lpstr>
      <vt:lpstr>Bill Dietrich  Valders  Do you have your JV runners continue to train with your varsity athletes AFTER the JV team’s last race (during the week of sectionals and state)? If so, how many JV athletes and what do you have them doing during this time?  </vt:lpstr>
      <vt:lpstr>Ingrid Husmoen  Durand  Do you have your JV runners continue to train with your varsity athletes AFTER the JV team’s last race (during the week of sectionals and state)? If so, how many JV athletes and what do you have them doing during this time?</vt:lpstr>
      <vt:lpstr>The number of JV runners that train the week of state. </vt:lpstr>
      <vt:lpstr>Do you train through conference?  How important is the conference meet to you compared to Sectionals?  </vt:lpstr>
      <vt:lpstr>Brian Finnel Middleton  Do you train through conference?  How important is the conference meet to you compared to Sectionals?</vt:lpstr>
      <vt:lpstr>Bill Dietrich  Valders  Do you train through conference?  How important is the conference meet to you compared to Sectionals?  </vt:lpstr>
      <vt:lpstr>Ingrid Husmoen  Durand  Do you train through conference?  How important is the conference meet to you compared to Sectionals?</vt:lpstr>
      <vt:lpstr>Matt Roe  Sun Prairie  Do you train through conference?  How important is the conference meet to you compared to Sectionals?   </vt:lpstr>
      <vt:lpstr>Thain Jones  Freedom  Do you train through conference?  How important is the conference meet to you compared to Sectionals?   </vt:lpstr>
      <vt:lpstr>Barry Smanz  Dodgeland  Do you train through conference?  How important is the conference meet to you compared to Sectionals? </vt:lpstr>
      <vt:lpstr> Is there anything important that you would like to share directly with the coaches in particular that may help them to have a successful season?  This could be your final thoughts or tips. Probably the last question  </vt:lpstr>
      <vt:lpstr>Barry Smanz  Dodgeland  Is there anything important that you would like to share directly with the coaches in particular that may help them to have a successful season?  This could be your final thoughts or tips. </vt:lpstr>
      <vt:lpstr>Thain Jones  Freedom  Is there anything important that you would like to share directly with the coaches in particular that may help them to have a successful season?  This could be your final thoughts or tips.   </vt:lpstr>
      <vt:lpstr>Matt Roe  Sun Prairie  Is there anything important that you would like to share directly with the coaches in particular that may help them to have a successful season?  This could be your final thoughts or tips.   </vt:lpstr>
      <vt:lpstr>Ingrid Husmoen  Durand  Is there anything important that you would like to share directly with the coaches in particular that may help them to have a successful season?  This could be your final thoughts or tips.</vt:lpstr>
      <vt:lpstr>Bill Dietrich  Valders  Is there anything important that you would like to share directly with the coaches in particular that may help them to have a successful season?  This could be your final thoughts or tips.  </vt:lpstr>
      <vt:lpstr>Brian Finnel Middleton  Is there anything important that you would like to share directly with the coaches in particular that may help them to have a successful season?  This could be your final thoughts or tips.</vt:lpstr>
      <vt:lpstr>How much weight room work is there in your program? What does it entail, and when is that work done? If you don’t do weight room work, what strength work does your team do?   </vt:lpstr>
      <vt:lpstr>Brian Finnel Middleton  How much weight room work is there in your program? What does it entail, and when is that work done? If you don’t do weight room work, what strength work does your team do?  </vt:lpstr>
      <vt:lpstr>Bill Dietrich  Valders  How much weight room work is there in your program? What does it entail, and when is that work done? If you don’t do weight room work, what strength work does your team do?   </vt:lpstr>
      <vt:lpstr>Ingrid Husmoen  Durand  How much weight room work is there in your program? What does it entail, and when is that work done? If you don’t do weight room work, what strength work does your team do? </vt:lpstr>
      <vt:lpstr>Matt Roe  Sun Prairie  How much weight room work is there in your program? What does it entail, and when is that work done? If you don’t do weight room work, what strength work does your team do?    </vt:lpstr>
      <vt:lpstr>Thain Jones  Freedom  How much weight room work is there in your program? What does it entail, and when is that work done? If you don’t do weight room work, what strength work does your team do?   </vt:lpstr>
      <vt:lpstr>Barry Smanz  Dodgeland  How much weight room work is there in your program? What does it entail, and when is that work done? If you don’t do weight room work, what strength work does your team do?  </vt:lpstr>
      <vt:lpstr>Do you individualize the training or do you group train?  Why?  What do you see the advantages and disadvantages are with your training?   </vt:lpstr>
      <vt:lpstr>Brian Finnel Middleton  Do you individualize the training or do you group train?  Why?  What do you see the advantages and disadvantages are with your training? </vt:lpstr>
      <vt:lpstr>Bill Dietrich  Valders  Do you individualize the training or do you group train?  Why?  What do you see the advantages and disadvantages are with your training?  </vt:lpstr>
      <vt:lpstr>Ingrid Husmoen  Durand  Do you individualize the training or do you group train?  Why?  What do you see the advantages and disadvantages are with your training?</vt:lpstr>
      <vt:lpstr>Matt Roe  Sun Prairie  Do you individualize the training or do you group train?  Why?  What do you see the advantages and disadvantages are with your training?    </vt:lpstr>
      <vt:lpstr>Thain Jones  Freedom  Do you individualize the training or do you group train?  Why?  What do you see the advantages and disadvantages are with your training?   </vt:lpstr>
      <vt:lpstr>Barry Smanz  Dodgeland  Do you individualize the training or do you group train?  Why?  What do you see the advantages and disadvantages are with your training? </vt:lpstr>
      <vt:lpstr>During the season, do you train each week for the upcoming course or always keep the state meet course in mind?    </vt:lpstr>
      <vt:lpstr>Brian Finnel Middleton  During the season, do you train each week for the upcoming course or always keep the state meet course in mind?  </vt:lpstr>
      <vt:lpstr>Bill Dietrich  Valders  During the season, do you train each week for the upcoming course or always keep the state meet course in mind?    </vt:lpstr>
      <vt:lpstr>Ingrid Husmoen  Durand  During the season, do you train each week for the upcoming course or always keep the state meet course in mind?  </vt:lpstr>
      <vt:lpstr>Matt Roe  Sun Prairie  During the season, do you train each week for the upcoming course or always keep the state meet course in mind?    </vt:lpstr>
      <vt:lpstr>Thain Jones  Freedom  During the season, do you train each week for the upcoming course or always keep the state meet course in mind?     </vt:lpstr>
      <vt:lpstr>Barry Smanz  Dodgeland  During the season, do you train each week for the upcoming course or always keep the state meet course in mind?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PANEL OF 2017 STATE CHAMPION COACHES</dc:title>
  <cp:lastModifiedBy>Bryon Graun</cp:lastModifiedBy>
  <cp:revision>1</cp:revision>
  <dcterms:modified xsi:type="dcterms:W3CDTF">2019-01-15T02:28:26Z</dcterms:modified>
</cp:coreProperties>
</file>